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</p:sldMasterIdLst>
  <p:notesMasterIdLst>
    <p:notesMasterId r:id="rId46"/>
  </p:notesMasterIdLst>
  <p:sldIdLst>
    <p:sldId id="334" r:id="rId2"/>
    <p:sldId id="404" r:id="rId3"/>
    <p:sldId id="317" r:id="rId4"/>
    <p:sldId id="363" r:id="rId5"/>
    <p:sldId id="341" r:id="rId6"/>
    <p:sldId id="382" r:id="rId7"/>
    <p:sldId id="384" r:id="rId8"/>
    <p:sldId id="385" r:id="rId9"/>
    <p:sldId id="364" r:id="rId10"/>
    <p:sldId id="383" r:id="rId11"/>
    <p:sldId id="386" r:id="rId12"/>
    <p:sldId id="387" r:id="rId13"/>
    <p:sldId id="362" r:id="rId14"/>
    <p:sldId id="398" r:id="rId15"/>
    <p:sldId id="345" r:id="rId16"/>
    <p:sldId id="344" r:id="rId17"/>
    <p:sldId id="374" r:id="rId18"/>
    <p:sldId id="389" r:id="rId19"/>
    <p:sldId id="375" r:id="rId20"/>
    <p:sldId id="390" r:id="rId21"/>
    <p:sldId id="376" r:id="rId22"/>
    <p:sldId id="377" r:id="rId23"/>
    <p:sldId id="346" r:id="rId24"/>
    <p:sldId id="347" r:id="rId25"/>
    <p:sldId id="348" r:id="rId26"/>
    <p:sldId id="349" r:id="rId27"/>
    <p:sldId id="350" r:id="rId28"/>
    <p:sldId id="353" r:id="rId29"/>
    <p:sldId id="354" r:id="rId30"/>
    <p:sldId id="351" r:id="rId31"/>
    <p:sldId id="352" r:id="rId32"/>
    <p:sldId id="378" r:id="rId33"/>
    <p:sldId id="379" r:id="rId34"/>
    <p:sldId id="380" r:id="rId35"/>
    <p:sldId id="395" r:id="rId36"/>
    <p:sldId id="356" r:id="rId37"/>
    <p:sldId id="399" r:id="rId38"/>
    <p:sldId id="357" r:id="rId39"/>
    <p:sldId id="360" r:id="rId40"/>
    <p:sldId id="403" r:id="rId41"/>
    <p:sldId id="400" r:id="rId42"/>
    <p:sldId id="401" r:id="rId43"/>
    <p:sldId id="402" r:id="rId44"/>
    <p:sldId id="361" r:id="rId45"/>
  </p:sldIdLst>
  <p:sldSz cx="9144000" cy="6858000" type="screen4x3"/>
  <p:notesSz cx="6761163" cy="994251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Ігор Володимирович Кононенко" initials="ІВК" lastIdx="1" clrIdx="0">
    <p:extLst>
      <p:ext uri="{19B8F6BF-5375-455C-9EA6-DF929625EA0E}">
        <p15:presenceInfo xmlns:p15="http://schemas.microsoft.com/office/powerpoint/2012/main" userId="S::Igor.Kononenko@khpi.edu.ua::273fd639-e988-437b-aee0-e3899d8e1d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96C591-FFF3-4DFC-A784-DAC28E42D34D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3BF817B8-8E48-4F53-9A67-673611B2068A}">
      <dgm:prSet/>
      <dgm:spPr/>
      <dgm:t>
        <a:bodyPr/>
        <a:lstStyle/>
        <a:p>
          <a:pPr rtl="0"/>
          <a:r>
            <a:rPr lang="uk-UA" b="1" dirty="0"/>
            <a:t>ОБОВ’ЯЗКОВІ МОДУЛІ </a:t>
          </a:r>
        </a:p>
        <a:p>
          <a:pPr rtl="0"/>
          <a:r>
            <a:rPr lang="uk-UA" b="1" dirty="0"/>
            <a:t>(4 модулі)</a:t>
          </a:r>
          <a:endParaRPr lang="ru-RU" b="1" dirty="0"/>
        </a:p>
      </dgm:t>
    </dgm:pt>
    <dgm:pt modelId="{E594B6C7-4F0E-4D40-AE7C-20578402EA6D}" type="parTrans" cxnId="{4DA84C22-8584-41F2-9AF9-3544B65EE338}">
      <dgm:prSet/>
      <dgm:spPr/>
      <dgm:t>
        <a:bodyPr/>
        <a:lstStyle/>
        <a:p>
          <a:endParaRPr lang="uk-UA"/>
        </a:p>
      </dgm:t>
    </dgm:pt>
    <dgm:pt modelId="{FB5F3ED5-D486-463E-BD82-D9166C8FE934}" type="sibTrans" cxnId="{4DA84C22-8584-41F2-9AF9-3544B65EE338}">
      <dgm:prSet/>
      <dgm:spPr/>
      <dgm:t>
        <a:bodyPr/>
        <a:lstStyle/>
        <a:p>
          <a:endParaRPr lang="uk-UA"/>
        </a:p>
      </dgm:t>
    </dgm:pt>
    <dgm:pt modelId="{F556C525-3E5C-42E6-BF8A-AE002BD865F0}">
      <dgm:prSet/>
      <dgm:spPr/>
      <dgm:t>
        <a:bodyPr/>
        <a:lstStyle/>
        <a:p>
          <a:pPr rtl="0"/>
          <a:r>
            <a:rPr lang="uk-UA" b="1" dirty="0"/>
            <a:t>ВИБІРКОВІ ТЕМАТИЧНІ МОДУЛІ</a:t>
          </a:r>
        </a:p>
        <a:p>
          <a:pPr rtl="0"/>
          <a:r>
            <a:rPr lang="uk-UA" b="1" dirty="0"/>
            <a:t>(10 модулів)</a:t>
          </a:r>
          <a:endParaRPr lang="ru-RU" b="1" dirty="0"/>
        </a:p>
      </dgm:t>
    </dgm:pt>
    <dgm:pt modelId="{71D60DA7-D182-426C-9DDF-DAD2859A24A5}" type="parTrans" cxnId="{8178830A-A8DC-49A0-A41B-F4DA2577C182}">
      <dgm:prSet/>
      <dgm:spPr/>
      <dgm:t>
        <a:bodyPr/>
        <a:lstStyle/>
        <a:p>
          <a:endParaRPr lang="uk-UA"/>
        </a:p>
      </dgm:t>
    </dgm:pt>
    <dgm:pt modelId="{DA073270-A85C-435F-831B-66A2ABF96225}" type="sibTrans" cxnId="{8178830A-A8DC-49A0-A41B-F4DA2577C182}">
      <dgm:prSet/>
      <dgm:spPr/>
      <dgm:t>
        <a:bodyPr/>
        <a:lstStyle/>
        <a:p>
          <a:endParaRPr lang="uk-UA"/>
        </a:p>
      </dgm:t>
    </dgm:pt>
    <dgm:pt modelId="{CCC6150A-D469-4FF5-BA92-905D1BBC0ABC}">
      <dgm:prSet/>
      <dgm:spPr/>
      <dgm:t>
        <a:bodyPr/>
        <a:lstStyle/>
        <a:p>
          <a:pPr rtl="0"/>
          <a:r>
            <a:rPr lang="uk-UA" b="1" dirty="0"/>
            <a:t>РОЗВИТОК ПЕДАГОГІЧНИХ НАВИЧОК</a:t>
          </a:r>
        </a:p>
        <a:p>
          <a:pPr rtl="0"/>
          <a:r>
            <a:rPr lang="uk-UA" b="1" dirty="0"/>
            <a:t>(3 модулі)</a:t>
          </a:r>
          <a:endParaRPr lang="ru-RU" b="1" dirty="0"/>
        </a:p>
      </dgm:t>
    </dgm:pt>
    <dgm:pt modelId="{0EE29AF5-E4A4-41E6-B62A-E19235E5E324}" type="parTrans" cxnId="{972820C1-94A8-4E93-8A9C-0B5514C92A60}">
      <dgm:prSet/>
      <dgm:spPr/>
      <dgm:t>
        <a:bodyPr/>
        <a:lstStyle/>
        <a:p>
          <a:endParaRPr lang="uk-UA"/>
        </a:p>
      </dgm:t>
    </dgm:pt>
    <dgm:pt modelId="{B1018EB9-0943-4561-8249-6E4B0EC88C5B}" type="sibTrans" cxnId="{972820C1-94A8-4E93-8A9C-0B5514C92A60}">
      <dgm:prSet/>
      <dgm:spPr/>
      <dgm:t>
        <a:bodyPr/>
        <a:lstStyle/>
        <a:p>
          <a:endParaRPr lang="uk-UA"/>
        </a:p>
      </dgm:t>
    </dgm:pt>
    <dgm:pt modelId="{C64A41F0-D3AA-48CD-B25B-557A4CCE4E0E}" type="pres">
      <dgm:prSet presAssocID="{1796C591-FFF3-4DFC-A784-DAC28E42D34D}" presName="Name0" presStyleCnt="0">
        <dgm:presLayoutVars>
          <dgm:dir/>
          <dgm:resizeHandles val="exact"/>
        </dgm:presLayoutVars>
      </dgm:prSet>
      <dgm:spPr/>
    </dgm:pt>
    <dgm:pt modelId="{5ED05E5D-FC49-4670-97A9-92758B427EF9}" type="pres">
      <dgm:prSet presAssocID="{1796C591-FFF3-4DFC-A784-DAC28E42D34D}" presName="fgShape" presStyleLbl="fgShp" presStyleIdx="0" presStyleCnt="1"/>
      <dgm:spPr/>
    </dgm:pt>
    <dgm:pt modelId="{C2EC2F93-1A50-469D-A601-2187765FDACD}" type="pres">
      <dgm:prSet presAssocID="{1796C591-FFF3-4DFC-A784-DAC28E42D34D}" presName="linComp" presStyleCnt="0"/>
      <dgm:spPr/>
    </dgm:pt>
    <dgm:pt modelId="{EA8E08E9-F451-4AD2-8FD8-06E2BF577059}" type="pres">
      <dgm:prSet presAssocID="{3BF817B8-8E48-4F53-9A67-673611B2068A}" presName="compNode" presStyleCnt="0"/>
      <dgm:spPr/>
    </dgm:pt>
    <dgm:pt modelId="{F6E21A86-76DA-4B46-9FE1-429BFF76DF0A}" type="pres">
      <dgm:prSet presAssocID="{3BF817B8-8E48-4F53-9A67-673611B2068A}" presName="bkgdShape" presStyleLbl="node1" presStyleIdx="0" presStyleCnt="3"/>
      <dgm:spPr/>
    </dgm:pt>
    <dgm:pt modelId="{EC894C15-CBD3-4AA4-AF19-F8E1810216F6}" type="pres">
      <dgm:prSet presAssocID="{3BF817B8-8E48-4F53-9A67-673611B2068A}" presName="nodeTx" presStyleLbl="node1" presStyleIdx="0" presStyleCnt="3">
        <dgm:presLayoutVars>
          <dgm:bulletEnabled val="1"/>
        </dgm:presLayoutVars>
      </dgm:prSet>
      <dgm:spPr/>
    </dgm:pt>
    <dgm:pt modelId="{19187CFF-6EE8-4DD1-AF8E-D8F0898BBD8E}" type="pres">
      <dgm:prSet presAssocID="{3BF817B8-8E48-4F53-9A67-673611B2068A}" presName="invisiNode" presStyleLbl="node1" presStyleIdx="0" presStyleCnt="3"/>
      <dgm:spPr/>
    </dgm:pt>
    <dgm:pt modelId="{97C0085F-5405-4EFB-8316-39F76E6837F6}" type="pres">
      <dgm:prSet presAssocID="{3BF817B8-8E48-4F53-9A67-673611B2068A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C41A7D85-7C8B-4E81-A97F-519568C5F52A}" type="pres">
      <dgm:prSet presAssocID="{FB5F3ED5-D486-463E-BD82-D9166C8FE934}" presName="sibTrans" presStyleLbl="sibTrans2D1" presStyleIdx="0" presStyleCnt="0"/>
      <dgm:spPr/>
    </dgm:pt>
    <dgm:pt modelId="{E1EB9655-11D7-4CB7-B2B5-091CDA3A544A}" type="pres">
      <dgm:prSet presAssocID="{F556C525-3E5C-42E6-BF8A-AE002BD865F0}" presName="compNode" presStyleCnt="0"/>
      <dgm:spPr/>
    </dgm:pt>
    <dgm:pt modelId="{EB8AD882-F6C8-4221-8726-2494101F7D40}" type="pres">
      <dgm:prSet presAssocID="{F556C525-3E5C-42E6-BF8A-AE002BD865F0}" presName="bkgdShape" presStyleLbl="node1" presStyleIdx="1" presStyleCnt="3"/>
      <dgm:spPr/>
    </dgm:pt>
    <dgm:pt modelId="{9775DC86-6C80-4352-BC2B-B5413FD6E991}" type="pres">
      <dgm:prSet presAssocID="{F556C525-3E5C-42E6-BF8A-AE002BD865F0}" presName="nodeTx" presStyleLbl="node1" presStyleIdx="1" presStyleCnt="3">
        <dgm:presLayoutVars>
          <dgm:bulletEnabled val="1"/>
        </dgm:presLayoutVars>
      </dgm:prSet>
      <dgm:spPr/>
    </dgm:pt>
    <dgm:pt modelId="{B4B51D9E-848B-44E8-9DA0-C27803D90F16}" type="pres">
      <dgm:prSet presAssocID="{F556C525-3E5C-42E6-BF8A-AE002BD865F0}" presName="invisiNode" presStyleLbl="node1" presStyleIdx="1" presStyleCnt="3"/>
      <dgm:spPr/>
    </dgm:pt>
    <dgm:pt modelId="{705C0197-10E5-425E-89D4-E8B92222BA8E}" type="pres">
      <dgm:prSet presAssocID="{F556C525-3E5C-42E6-BF8A-AE002BD865F0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0DD4C3E3-2AD3-4BFC-A333-8549EDA8AECE}" type="pres">
      <dgm:prSet presAssocID="{DA073270-A85C-435F-831B-66A2ABF96225}" presName="sibTrans" presStyleLbl="sibTrans2D1" presStyleIdx="0" presStyleCnt="0"/>
      <dgm:spPr/>
    </dgm:pt>
    <dgm:pt modelId="{7290418F-3B79-4A7C-A2AF-DF148941D1E3}" type="pres">
      <dgm:prSet presAssocID="{CCC6150A-D469-4FF5-BA92-905D1BBC0ABC}" presName="compNode" presStyleCnt="0"/>
      <dgm:spPr/>
    </dgm:pt>
    <dgm:pt modelId="{5EFA1BD2-E95C-4641-9BA1-BFC10B047449}" type="pres">
      <dgm:prSet presAssocID="{CCC6150A-D469-4FF5-BA92-905D1BBC0ABC}" presName="bkgdShape" presStyleLbl="node1" presStyleIdx="2" presStyleCnt="3"/>
      <dgm:spPr/>
    </dgm:pt>
    <dgm:pt modelId="{C941A048-184B-4895-836B-2153238A8DE2}" type="pres">
      <dgm:prSet presAssocID="{CCC6150A-D469-4FF5-BA92-905D1BBC0ABC}" presName="nodeTx" presStyleLbl="node1" presStyleIdx="2" presStyleCnt="3">
        <dgm:presLayoutVars>
          <dgm:bulletEnabled val="1"/>
        </dgm:presLayoutVars>
      </dgm:prSet>
      <dgm:spPr/>
    </dgm:pt>
    <dgm:pt modelId="{AF9FD437-15D0-4A95-A864-3ED1A2FD6A1A}" type="pres">
      <dgm:prSet presAssocID="{CCC6150A-D469-4FF5-BA92-905D1BBC0ABC}" presName="invisiNode" presStyleLbl="node1" presStyleIdx="2" presStyleCnt="3"/>
      <dgm:spPr/>
    </dgm:pt>
    <dgm:pt modelId="{61DF4604-6BE7-4331-B4C3-1EC70D2F183B}" type="pres">
      <dgm:prSet presAssocID="{CCC6150A-D469-4FF5-BA92-905D1BBC0ABC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</dgm:ptLst>
  <dgm:cxnLst>
    <dgm:cxn modelId="{8178830A-A8DC-49A0-A41B-F4DA2577C182}" srcId="{1796C591-FFF3-4DFC-A784-DAC28E42D34D}" destId="{F556C525-3E5C-42E6-BF8A-AE002BD865F0}" srcOrd="1" destOrd="0" parTransId="{71D60DA7-D182-426C-9DDF-DAD2859A24A5}" sibTransId="{DA073270-A85C-435F-831B-66A2ABF96225}"/>
    <dgm:cxn modelId="{8E03BB0D-93AA-4963-86AF-32216FBE4561}" type="presOf" srcId="{3BF817B8-8E48-4F53-9A67-673611B2068A}" destId="{F6E21A86-76DA-4B46-9FE1-429BFF76DF0A}" srcOrd="0" destOrd="0" presId="urn:microsoft.com/office/officeart/2005/8/layout/hList7"/>
    <dgm:cxn modelId="{4DA84C22-8584-41F2-9AF9-3544B65EE338}" srcId="{1796C591-FFF3-4DFC-A784-DAC28E42D34D}" destId="{3BF817B8-8E48-4F53-9A67-673611B2068A}" srcOrd="0" destOrd="0" parTransId="{E594B6C7-4F0E-4D40-AE7C-20578402EA6D}" sibTransId="{FB5F3ED5-D486-463E-BD82-D9166C8FE934}"/>
    <dgm:cxn modelId="{D0BE4A23-E4B7-4885-A2ED-04B75B4E3173}" type="presOf" srcId="{CCC6150A-D469-4FF5-BA92-905D1BBC0ABC}" destId="{5EFA1BD2-E95C-4641-9BA1-BFC10B047449}" srcOrd="0" destOrd="0" presId="urn:microsoft.com/office/officeart/2005/8/layout/hList7"/>
    <dgm:cxn modelId="{7E2E4D4D-F1B8-4939-8D53-F62678A5FAA2}" type="presOf" srcId="{F556C525-3E5C-42E6-BF8A-AE002BD865F0}" destId="{9775DC86-6C80-4352-BC2B-B5413FD6E991}" srcOrd="1" destOrd="0" presId="urn:microsoft.com/office/officeart/2005/8/layout/hList7"/>
    <dgm:cxn modelId="{6F97E285-4F79-4E0B-8009-933AB78333CE}" type="presOf" srcId="{CCC6150A-D469-4FF5-BA92-905D1BBC0ABC}" destId="{C941A048-184B-4895-836B-2153238A8DE2}" srcOrd="1" destOrd="0" presId="urn:microsoft.com/office/officeart/2005/8/layout/hList7"/>
    <dgm:cxn modelId="{E42CD78F-4DF6-4DD6-AB7B-71CF755A14B5}" type="presOf" srcId="{1796C591-FFF3-4DFC-A784-DAC28E42D34D}" destId="{C64A41F0-D3AA-48CD-B25B-557A4CCE4E0E}" srcOrd="0" destOrd="0" presId="urn:microsoft.com/office/officeart/2005/8/layout/hList7"/>
    <dgm:cxn modelId="{FAC34A9C-B02C-4643-B5CA-3BFFB8F95400}" type="presOf" srcId="{F556C525-3E5C-42E6-BF8A-AE002BD865F0}" destId="{EB8AD882-F6C8-4221-8726-2494101F7D40}" srcOrd="0" destOrd="0" presId="urn:microsoft.com/office/officeart/2005/8/layout/hList7"/>
    <dgm:cxn modelId="{4A361AB7-A246-4150-87F8-4903DF8610F4}" type="presOf" srcId="{DA073270-A85C-435F-831B-66A2ABF96225}" destId="{0DD4C3E3-2AD3-4BFC-A333-8549EDA8AECE}" srcOrd="0" destOrd="0" presId="urn:microsoft.com/office/officeart/2005/8/layout/hList7"/>
    <dgm:cxn modelId="{972820C1-94A8-4E93-8A9C-0B5514C92A60}" srcId="{1796C591-FFF3-4DFC-A784-DAC28E42D34D}" destId="{CCC6150A-D469-4FF5-BA92-905D1BBC0ABC}" srcOrd="2" destOrd="0" parTransId="{0EE29AF5-E4A4-41E6-B62A-E19235E5E324}" sibTransId="{B1018EB9-0943-4561-8249-6E4B0EC88C5B}"/>
    <dgm:cxn modelId="{F3367FD2-8774-446E-8992-07958462407F}" type="presOf" srcId="{FB5F3ED5-D486-463E-BD82-D9166C8FE934}" destId="{C41A7D85-7C8B-4E81-A97F-519568C5F52A}" srcOrd="0" destOrd="0" presId="urn:microsoft.com/office/officeart/2005/8/layout/hList7"/>
    <dgm:cxn modelId="{286F56E9-0E9D-4E1D-B14C-93C6AB9BFC0F}" type="presOf" srcId="{3BF817B8-8E48-4F53-9A67-673611B2068A}" destId="{EC894C15-CBD3-4AA4-AF19-F8E1810216F6}" srcOrd="1" destOrd="0" presId="urn:microsoft.com/office/officeart/2005/8/layout/hList7"/>
    <dgm:cxn modelId="{8DFE43E3-5788-47FD-81A7-170F9C9924D4}" type="presParOf" srcId="{C64A41F0-D3AA-48CD-B25B-557A4CCE4E0E}" destId="{5ED05E5D-FC49-4670-97A9-92758B427EF9}" srcOrd="0" destOrd="0" presId="urn:microsoft.com/office/officeart/2005/8/layout/hList7"/>
    <dgm:cxn modelId="{285A9FBB-AAB9-4EF0-A33F-82D731DD9C98}" type="presParOf" srcId="{C64A41F0-D3AA-48CD-B25B-557A4CCE4E0E}" destId="{C2EC2F93-1A50-469D-A601-2187765FDACD}" srcOrd="1" destOrd="0" presId="urn:microsoft.com/office/officeart/2005/8/layout/hList7"/>
    <dgm:cxn modelId="{9D8DD932-78B6-4FB4-8653-6FD11CFF16A4}" type="presParOf" srcId="{C2EC2F93-1A50-469D-A601-2187765FDACD}" destId="{EA8E08E9-F451-4AD2-8FD8-06E2BF577059}" srcOrd="0" destOrd="0" presId="urn:microsoft.com/office/officeart/2005/8/layout/hList7"/>
    <dgm:cxn modelId="{83232C80-607B-48C9-9C5B-6D90D12BC7BC}" type="presParOf" srcId="{EA8E08E9-F451-4AD2-8FD8-06E2BF577059}" destId="{F6E21A86-76DA-4B46-9FE1-429BFF76DF0A}" srcOrd="0" destOrd="0" presId="urn:microsoft.com/office/officeart/2005/8/layout/hList7"/>
    <dgm:cxn modelId="{B21724E3-EF63-4738-A350-120FC889ADAE}" type="presParOf" srcId="{EA8E08E9-F451-4AD2-8FD8-06E2BF577059}" destId="{EC894C15-CBD3-4AA4-AF19-F8E1810216F6}" srcOrd="1" destOrd="0" presId="urn:microsoft.com/office/officeart/2005/8/layout/hList7"/>
    <dgm:cxn modelId="{0F1C9130-DB46-44F8-A73C-228251A040CD}" type="presParOf" srcId="{EA8E08E9-F451-4AD2-8FD8-06E2BF577059}" destId="{19187CFF-6EE8-4DD1-AF8E-D8F0898BBD8E}" srcOrd="2" destOrd="0" presId="urn:microsoft.com/office/officeart/2005/8/layout/hList7"/>
    <dgm:cxn modelId="{32E9FC1C-4F37-4850-9CE0-03C7A5A04341}" type="presParOf" srcId="{EA8E08E9-F451-4AD2-8FD8-06E2BF577059}" destId="{97C0085F-5405-4EFB-8316-39F76E6837F6}" srcOrd="3" destOrd="0" presId="urn:microsoft.com/office/officeart/2005/8/layout/hList7"/>
    <dgm:cxn modelId="{3EC91E40-8285-4F7B-B313-698DF1185380}" type="presParOf" srcId="{C2EC2F93-1A50-469D-A601-2187765FDACD}" destId="{C41A7D85-7C8B-4E81-A97F-519568C5F52A}" srcOrd="1" destOrd="0" presId="urn:microsoft.com/office/officeart/2005/8/layout/hList7"/>
    <dgm:cxn modelId="{00CFDF0B-B491-42A9-B826-099C174527EC}" type="presParOf" srcId="{C2EC2F93-1A50-469D-A601-2187765FDACD}" destId="{E1EB9655-11D7-4CB7-B2B5-091CDA3A544A}" srcOrd="2" destOrd="0" presId="urn:microsoft.com/office/officeart/2005/8/layout/hList7"/>
    <dgm:cxn modelId="{4F405F77-D47E-40C8-B963-716F4D4C238E}" type="presParOf" srcId="{E1EB9655-11D7-4CB7-B2B5-091CDA3A544A}" destId="{EB8AD882-F6C8-4221-8726-2494101F7D40}" srcOrd="0" destOrd="0" presId="urn:microsoft.com/office/officeart/2005/8/layout/hList7"/>
    <dgm:cxn modelId="{D39A9143-60EC-416F-AFC3-A03A7605D9C3}" type="presParOf" srcId="{E1EB9655-11D7-4CB7-B2B5-091CDA3A544A}" destId="{9775DC86-6C80-4352-BC2B-B5413FD6E991}" srcOrd="1" destOrd="0" presId="urn:microsoft.com/office/officeart/2005/8/layout/hList7"/>
    <dgm:cxn modelId="{1DCE74FE-33EF-4FD4-B803-1DF0CC305F6D}" type="presParOf" srcId="{E1EB9655-11D7-4CB7-B2B5-091CDA3A544A}" destId="{B4B51D9E-848B-44E8-9DA0-C27803D90F16}" srcOrd="2" destOrd="0" presId="urn:microsoft.com/office/officeart/2005/8/layout/hList7"/>
    <dgm:cxn modelId="{4A014986-833D-4E5A-94CF-23FAF8C23F09}" type="presParOf" srcId="{E1EB9655-11D7-4CB7-B2B5-091CDA3A544A}" destId="{705C0197-10E5-425E-89D4-E8B92222BA8E}" srcOrd="3" destOrd="0" presId="urn:microsoft.com/office/officeart/2005/8/layout/hList7"/>
    <dgm:cxn modelId="{C6A7A19F-D6F6-4A52-B159-3E2819203854}" type="presParOf" srcId="{C2EC2F93-1A50-469D-A601-2187765FDACD}" destId="{0DD4C3E3-2AD3-4BFC-A333-8549EDA8AECE}" srcOrd="3" destOrd="0" presId="urn:microsoft.com/office/officeart/2005/8/layout/hList7"/>
    <dgm:cxn modelId="{6DF4EB3A-76CA-456A-8C40-51C2FE93638F}" type="presParOf" srcId="{C2EC2F93-1A50-469D-A601-2187765FDACD}" destId="{7290418F-3B79-4A7C-A2AF-DF148941D1E3}" srcOrd="4" destOrd="0" presId="urn:microsoft.com/office/officeart/2005/8/layout/hList7"/>
    <dgm:cxn modelId="{65311E35-3539-4C28-A3D9-8720B3C8328F}" type="presParOf" srcId="{7290418F-3B79-4A7C-A2AF-DF148941D1E3}" destId="{5EFA1BD2-E95C-4641-9BA1-BFC10B047449}" srcOrd="0" destOrd="0" presId="urn:microsoft.com/office/officeart/2005/8/layout/hList7"/>
    <dgm:cxn modelId="{9BE57E9C-39F4-4AEE-B6E2-C755A132F91E}" type="presParOf" srcId="{7290418F-3B79-4A7C-A2AF-DF148941D1E3}" destId="{C941A048-184B-4895-836B-2153238A8DE2}" srcOrd="1" destOrd="0" presId="urn:microsoft.com/office/officeart/2005/8/layout/hList7"/>
    <dgm:cxn modelId="{2DEC29B9-25C0-4B47-942F-5028059E9571}" type="presParOf" srcId="{7290418F-3B79-4A7C-A2AF-DF148941D1E3}" destId="{AF9FD437-15D0-4A95-A864-3ED1A2FD6A1A}" srcOrd="2" destOrd="0" presId="urn:microsoft.com/office/officeart/2005/8/layout/hList7"/>
    <dgm:cxn modelId="{9192BE3F-E35E-4D51-87F7-439BEBA3B528}" type="presParOf" srcId="{7290418F-3B79-4A7C-A2AF-DF148941D1E3}" destId="{61DF4604-6BE7-4331-B4C3-1EC70D2F183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21A86-76DA-4B46-9FE1-429BFF76DF0A}">
      <dsp:nvSpPr>
        <dsp:cNvPr id="0" name=""/>
        <dsp:cNvSpPr/>
      </dsp:nvSpPr>
      <dsp:spPr>
        <a:xfrm>
          <a:off x="1451" y="0"/>
          <a:ext cx="2258125" cy="38884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ОБОВ’ЯЗКОВІ МОДУЛІ 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(4 модулі)</a:t>
          </a:r>
          <a:endParaRPr lang="ru-RU" sz="2000" b="1" kern="1200" dirty="0"/>
        </a:p>
      </dsp:txBody>
      <dsp:txXfrm>
        <a:off x="1451" y="1555372"/>
        <a:ext cx="2258125" cy="1555372"/>
      </dsp:txXfrm>
    </dsp:sp>
    <dsp:sp modelId="{97C0085F-5405-4EFB-8316-39F76E6837F6}">
      <dsp:nvSpPr>
        <dsp:cNvPr id="0" name=""/>
        <dsp:cNvSpPr/>
      </dsp:nvSpPr>
      <dsp:spPr>
        <a:xfrm>
          <a:off x="483090" y="233305"/>
          <a:ext cx="1294847" cy="129484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AD882-F6C8-4221-8726-2494101F7D40}">
      <dsp:nvSpPr>
        <dsp:cNvPr id="0" name=""/>
        <dsp:cNvSpPr/>
      </dsp:nvSpPr>
      <dsp:spPr>
        <a:xfrm>
          <a:off x="2327321" y="0"/>
          <a:ext cx="2258125" cy="38884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ВИБІРКОВІ ТЕМАТИЧНІ МОДУЛІ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(10 модулів)</a:t>
          </a:r>
          <a:endParaRPr lang="ru-RU" sz="2000" b="1" kern="1200" dirty="0"/>
        </a:p>
      </dsp:txBody>
      <dsp:txXfrm>
        <a:off x="2327321" y="1555372"/>
        <a:ext cx="2258125" cy="1555372"/>
      </dsp:txXfrm>
    </dsp:sp>
    <dsp:sp modelId="{705C0197-10E5-425E-89D4-E8B92222BA8E}">
      <dsp:nvSpPr>
        <dsp:cNvPr id="0" name=""/>
        <dsp:cNvSpPr/>
      </dsp:nvSpPr>
      <dsp:spPr>
        <a:xfrm>
          <a:off x="2808960" y="233305"/>
          <a:ext cx="1294847" cy="129484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A1BD2-E95C-4641-9BA1-BFC10B047449}">
      <dsp:nvSpPr>
        <dsp:cNvPr id="0" name=""/>
        <dsp:cNvSpPr/>
      </dsp:nvSpPr>
      <dsp:spPr>
        <a:xfrm>
          <a:off x="4653190" y="0"/>
          <a:ext cx="2258125" cy="38884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РОЗВИТОК ПЕДАГОГІЧНИХ НАВИЧОК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(3 модулі)</a:t>
          </a:r>
          <a:endParaRPr lang="ru-RU" sz="2000" b="1" kern="1200" dirty="0"/>
        </a:p>
      </dsp:txBody>
      <dsp:txXfrm>
        <a:off x="4653190" y="1555372"/>
        <a:ext cx="2258125" cy="1555372"/>
      </dsp:txXfrm>
    </dsp:sp>
    <dsp:sp modelId="{61DF4604-6BE7-4331-B4C3-1EC70D2F183B}">
      <dsp:nvSpPr>
        <dsp:cNvPr id="0" name=""/>
        <dsp:cNvSpPr/>
      </dsp:nvSpPr>
      <dsp:spPr>
        <a:xfrm>
          <a:off x="5134829" y="233305"/>
          <a:ext cx="1294847" cy="129484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05E5D-FC49-4670-97A9-92758B427EF9}">
      <dsp:nvSpPr>
        <dsp:cNvPr id="0" name=""/>
        <dsp:cNvSpPr/>
      </dsp:nvSpPr>
      <dsp:spPr>
        <a:xfrm>
          <a:off x="276510" y="3110745"/>
          <a:ext cx="6359746" cy="583264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FEAC79C-939F-403C-B6CD-F7B674E8A9DD}" type="datetimeFigureOut">
              <a:rPr lang="ru-RU"/>
              <a:pPr>
                <a:defRPr/>
              </a:pPr>
              <a:t>21.01.2022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2F223A0-03B3-4CCD-8620-F81227CCE5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553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F223A0-03B3-4CCD-8620-F81227CCE5E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31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105298818 h 10000"/>
              <a:gd name="T12" fmla="*/ 2147483647 w 8042"/>
              <a:gd name="T13" fmla="*/ 76236572 h 10000"/>
              <a:gd name="T14" fmla="*/ 2147483647 w 8042"/>
              <a:gd name="T15" fmla="*/ 19533436 h 10000"/>
              <a:gd name="T16" fmla="*/ 94026232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12037-5723-42C4-865A-30084EA4F95F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0056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615366511 h 10000"/>
              <a:gd name="T2" fmla="*/ 2147483647 w 7908"/>
              <a:gd name="T3" fmla="*/ 24645112 h 10000"/>
              <a:gd name="T4" fmla="*/ 2147483647 w 7908"/>
              <a:gd name="T5" fmla="*/ 12322556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8129016 h 10000"/>
              <a:gd name="T12" fmla="*/ 0 w 7908"/>
              <a:gd name="T13" fmla="*/ 1310965120 h 10000"/>
              <a:gd name="T14" fmla="*/ 2147483647 w 7908"/>
              <a:gd name="T15" fmla="*/ 1304673540 h 10000"/>
              <a:gd name="T16" fmla="*/ 2147483647 w 7908"/>
              <a:gd name="T17" fmla="*/ 1304673540 h 10000"/>
              <a:gd name="T18" fmla="*/ 2147483647 w 7908"/>
              <a:gd name="T19" fmla="*/ 1292480016 h 10000"/>
              <a:gd name="T20" fmla="*/ 2147483647 w 7908"/>
              <a:gd name="T21" fmla="*/ 1280025837 h 10000"/>
              <a:gd name="T22" fmla="*/ 2147483647 w 7908"/>
              <a:gd name="T23" fmla="*/ 689304438 h 10000"/>
              <a:gd name="T24" fmla="*/ 2147483647 w 7908"/>
              <a:gd name="T25" fmla="*/ 6153665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A4A73-EA63-48CC-9A43-A274C926A4DE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71469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615366511 h 10000"/>
              <a:gd name="T2" fmla="*/ 2147483647 w 7908"/>
              <a:gd name="T3" fmla="*/ 24645112 h 10000"/>
              <a:gd name="T4" fmla="*/ 2147483647 w 7908"/>
              <a:gd name="T5" fmla="*/ 12322556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8129016 h 10000"/>
              <a:gd name="T12" fmla="*/ 0 w 7908"/>
              <a:gd name="T13" fmla="*/ 1310965120 h 10000"/>
              <a:gd name="T14" fmla="*/ 2147483647 w 7908"/>
              <a:gd name="T15" fmla="*/ 1304673540 h 10000"/>
              <a:gd name="T16" fmla="*/ 2147483647 w 7908"/>
              <a:gd name="T17" fmla="*/ 1304673540 h 10000"/>
              <a:gd name="T18" fmla="*/ 2147483647 w 7908"/>
              <a:gd name="T19" fmla="*/ 1292480016 h 10000"/>
              <a:gd name="T20" fmla="*/ 2147483647 w 7908"/>
              <a:gd name="T21" fmla="*/ 1280025837 h 10000"/>
              <a:gd name="T22" fmla="*/ 2147483647 w 7908"/>
              <a:gd name="T23" fmla="*/ 689304438 h 10000"/>
              <a:gd name="T24" fmla="*/ 2147483647 w 7908"/>
              <a:gd name="T25" fmla="*/ 6153665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dirty="0">
                <a:solidFill>
                  <a:schemeClr val="accent1"/>
                </a:solidFill>
                <a:latin typeface="Arial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dirty="0">
                <a:solidFill>
                  <a:schemeClr val="accent1"/>
                </a:solidFill>
                <a:latin typeface="Arial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9FC65-78EF-4FF9-9CA7-48BE8B8F52E5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64379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615366511 h 10000"/>
              <a:gd name="T2" fmla="*/ 2147483647 w 7908"/>
              <a:gd name="T3" fmla="*/ 24645112 h 10000"/>
              <a:gd name="T4" fmla="*/ 2147483647 w 7908"/>
              <a:gd name="T5" fmla="*/ 12322556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8129016 h 10000"/>
              <a:gd name="T12" fmla="*/ 0 w 7908"/>
              <a:gd name="T13" fmla="*/ 1310965120 h 10000"/>
              <a:gd name="T14" fmla="*/ 2147483647 w 7908"/>
              <a:gd name="T15" fmla="*/ 1304673540 h 10000"/>
              <a:gd name="T16" fmla="*/ 2147483647 w 7908"/>
              <a:gd name="T17" fmla="*/ 1304673540 h 10000"/>
              <a:gd name="T18" fmla="*/ 2147483647 w 7908"/>
              <a:gd name="T19" fmla="*/ 1292480016 h 10000"/>
              <a:gd name="T20" fmla="*/ 2147483647 w 7908"/>
              <a:gd name="T21" fmla="*/ 1280025837 h 10000"/>
              <a:gd name="T22" fmla="*/ 2147483647 w 7908"/>
              <a:gd name="T23" fmla="*/ 689304438 h 10000"/>
              <a:gd name="T24" fmla="*/ 2147483647 w 7908"/>
              <a:gd name="T25" fmla="*/ 6153665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BF78A-F773-4482-B933-DD2064E5C8D8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736619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615366511 h 10000"/>
              <a:gd name="T2" fmla="*/ 2147483647 w 7908"/>
              <a:gd name="T3" fmla="*/ 24645112 h 10000"/>
              <a:gd name="T4" fmla="*/ 2147483647 w 7908"/>
              <a:gd name="T5" fmla="*/ 12322556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8129016 h 10000"/>
              <a:gd name="T12" fmla="*/ 0 w 7908"/>
              <a:gd name="T13" fmla="*/ 1310965120 h 10000"/>
              <a:gd name="T14" fmla="*/ 2147483647 w 7908"/>
              <a:gd name="T15" fmla="*/ 1304673540 h 10000"/>
              <a:gd name="T16" fmla="*/ 2147483647 w 7908"/>
              <a:gd name="T17" fmla="*/ 1304673540 h 10000"/>
              <a:gd name="T18" fmla="*/ 2147483647 w 7908"/>
              <a:gd name="T19" fmla="*/ 1292480016 h 10000"/>
              <a:gd name="T20" fmla="*/ 2147483647 w 7908"/>
              <a:gd name="T21" fmla="*/ 1280025837 h 10000"/>
              <a:gd name="T22" fmla="*/ 2147483647 w 7908"/>
              <a:gd name="T23" fmla="*/ 689304438 h 10000"/>
              <a:gd name="T24" fmla="*/ 2147483647 w 7908"/>
              <a:gd name="T25" fmla="*/ 6153665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dirty="0">
                <a:solidFill>
                  <a:schemeClr val="accent1"/>
                </a:solidFill>
                <a:latin typeface="Arial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dirty="0">
                <a:solidFill>
                  <a:schemeClr val="accent1"/>
                </a:solidFill>
                <a:latin typeface="Arial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E67FF-7958-432F-B5B3-62ED8734B421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661507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615366511 h 10000"/>
              <a:gd name="T2" fmla="*/ 2147483647 w 7908"/>
              <a:gd name="T3" fmla="*/ 24645112 h 10000"/>
              <a:gd name="T4" fmla="*/ 2147483647 w 7908"/>
              <a:gd name="T5" fmla="*/ 12322556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8129016 h 10000"/>
              <a:gd name="T12" fmla="*/ 0 w 7908"/>
              <a:gd name="T13" fmla="*/ 1310965120 h 10000"/>
              <a:gd name="T14" fmla="*/ 2147483647 w 7908"/>
              <a:gd name="T15" fmla="*/ 1304673540 h 10000"/>
              <a:gd name="T16" fmla="*/ 2147483647 w 7908"/>
              <a:gd name="T17" fmla="*/ 1304673540 h 10000"/>
              <a:gd name="T18" fmla="*/ 2147483647 w 7908"/>
              <a:gd name="T19" fmla="*/ 1292480016 h 10000"/>
              <a:gd name="T20" fmla="*/ 2147483647 w 7908"/>
              <a:gd name="T21" fmla="*/ 1280025837 h 10000"/>
              <a:gd name="T22" fmla="*/ 2147483647 w 7908"/>
              <a:gd name="T23" fmla="*/ 689304438 h 10000"/>
              <a:gd name="T24" fmla="*/ 2147483647 w 7908"/>
              <a:gd name="T25" fmla="*/ 6153665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6FC12-3E3E-4D2E-8F75-153D6E538DB1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486893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615366511 h 10000"/>
              <a:gd name="T2" fmla="*/ 2147483647 w 7908"/>
              <a:gd name="T3" fmla="*/ 24645112 h 10000"/>
              <a:gd name="T4" fmla="*/ 2147483647 w 7908"/>
              <a:gd name="T5" fmla="*/ 12322556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8129016 h 10000"/>
              <a:gd name="T12" fmla="*/ 0 w 7908"/>
              <a:gd name="T13" fmla="*/ 1310965120 h 10000"/>
              <a:gd name="T14" fmla="*/ 2147483647 w 7908"/>
              <a:gd name="T15" fmla="*/ 1304673540 h 10000"/>
              <a:gd name="T16" fmla="*/ 2147483647 w 7908"/>
              <a:gd name="T17" fmla="*/ 1304673540 h 10000"/>
              <a:gd name="T18" fmla="*/ 2147483647 w 7908"/>
              <a:gd name="T19" fmla="*/ 1292480016 h 10000"/>
              <a:gd name="T20" fmla="*/ 2147483647 w 7908"/>
              <a:gd name="T21" fmla="*/ 1280025837 h 10000"/>
              <a:gd name="T22" fmla="*/ 2147483647 w 7908"/>
              <a:gd name="T23" fmla="*/ 689304438 h 10000"/>
              <a:gd name="T24" fmla="*/ 2147483647 w 7908"/>
              <a:gd name="T25" fmla="*/ 6153665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EA068-5679-42E5-910A-DE748FBC018C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647191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615366511 h 10000"/>
              <a:gd name="T2" fmla="*/ 2147483647 w 7908"/>
              <a:gd name="T3" fmla="*/ 24645112 h 10000"/>
              <a:gd name="T4" fmla="*/ 2147483647 w 7908"/>
              <a:gd name="T5" fmla="*/ 12322556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8129016 h 10000"/>
              <a:gd name="T12" fmla="*/ 0 w 7908"/>
              <a:gd name="T13" fmla="*/ 1310965120 h 10000"/>
              <a:gd name="T14" fmla="*/ 2147483647 w 7908"/>
              <a:gd name="T15" fmla="*/ 1304673540 h 10000"/>
              <a:gd name="T16" fmla="*/ 2147483647 w 7908"/>
              <a:gd name="T17" fmla="*/ 1304673540 h 10000"/>
              <a:gd name="T18" fmla="*/ 2147483647 w 7908"/>
              <a:gd name="T19" fmla="*/ 1292480016 h 10000"/>
              <a:gd name="T20" fmla="*/ 2147483647 w 7908"/>
              <a:gd name="T21" fmla="*/ 1280025837 h 10000"/>
              <a:gd name="T22" fmla="*/ 2147483647 w 7908"/>
              <a:gd name="T23" fmla="*/ 689304438 h 10000"/>
              <a:gd name="T24" fmla="*/ 2147483647 w 7908"/>
              <a:gd name="T25" fmla="*/ 6153665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9EFA2-6AA1-46A3-9835-929CFFA625ED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4387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615366511 h 10000"/>
              <a:gd name="T2" fmla="*/ 2147483647 w 7908"/>
              <a:gd name="T3" fmla="*/ 24645112 h 10000"/>
              <a:gd name="T4" fmla="*/ 2147483647 w 7908"/>
              <a:gd name="T5" fmla="*/ 12322556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8129016 h 10000"/>
              <a:gd name="T12" fmla="*/ 0 w 7908"/>
              <a:gd name="T13" fmla="*/ 1310965120 h 10000"/>
              <a:gd name="T14" fmla="*/ 2147483647 w 7908"/>
              <a:gd name="T15" fmla="*/ 1304673540 h 10000"/>
              <a:gd name="T16" fmla="*/ 2147483647 w 7908"/>
              <a:gd name="T17" fmla="*/ 1304673540 h 10000"/>
              <a:gd name="T18" fmla="*/ 2147483647 w 7908"/>
              <a:gd name="T19" fmla="*/ 1292480016 h 10000"/>
              <a:gd name="T20" fmla="*/ 2147483647 w 7908"/>
              <a:gd name="T21" fmla="*/ 1280025837 h 10000"/>
              <a:gd name="T22" fmla="*/ 2147483647 w 7908"/>
              <a:gd name="T23" fmla="*/ 689304438 h 10000"/>
              <a:gd name="T24" fmla="*/ 2147483647 w 7908"/>
              <a:gd name="T25" fmla="*/ 6153665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7E427-8B9B-4AD4-80DD-A47D2FA58A1E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353326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615366511 h 10000"/>
              <a:gd name="T2" fmla="*/ 2147483647 w 7908"/>
              <a:gd name="T3" fmla="*/ 24645112 h 10000"/>
              <a:gd name="T4" fmla="*/ 2147483647 w 7908"/>
              <a:gd name="T5" fmla="*/ 12322556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8129016 h 10000"/>
              <a:gd name="T12" fmla="*/ 0 w 7908"/>
              <a:gd name="T13" fmla="*/ 1310965120 h 10000"/>
              <a:gd name="T14" fmla="*/ 2147483647 w 7908"/>
              <a:gd name="T15" fmla="*/ 1304673540 h 10000"/>
              <a:gd name="T16" fmla="*/ 2147483647 w 7908"/>
              <a:gd name="T17" fmla="*/ 1304673540 h 10000"/>
              <a:gd name="T18" fmla="*/ 2147483647 w 7908"/>
              <a:gd name="T19" fmla="*/ 1292480016 h 10000"/>
              <a:gd name="T20" fmla="*/ 2147483647 w 7908"/>
              <a:gd name="T21" fmla="*/ 1280025837 h 10000"/>
              <a:gd name="T22" fmla="*/ 2147483647 w 7908"/>
              <a:gd name="T23" fmla="*/ 689304438 h 10000"/>
              <a:gd name="T24" fmla="*/ 2147483647 w 7908"/>
              <a:gd name="T25" fmla="*/ 6153665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D3205-EE73-412C-A7DA-4821F50B94D9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28424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615366511 h 10000"/>
              <a:gd name="T2" fmla="*/ 2147483647 w 7908"/>
              <a:gd name="T3" fmla="*/ 24645112 h 10000"/>
              <a:gd name="T4" fmla="*/ 2147483647 w 7908"/>
              <a:gd name="T5" fmla="*/ 12322556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8129016 h 10000"/>
              <a:gd name="T12" fmla="*/ 0 w 7908"/>
              <a:gd name="T13" fmla="*/ 1310965120 h 10000"/>
              <a:gd name="T14" fmla="*/ 2147483647 w 7908"/>
              <a:gd name="T15" fmla="*/ 1304673540 h 10000"/>
              <a:gd name="T16" fmla="*/ 2147483647 w 7908"/>
              <a:gd name="T17" fmla="*/ 1304673540 h 10000"/>
              <a:gd name="T18" fmla="*/ 2147483647 w 7908"/>
              <a:gd name="T19" fmla="*/ 1292480016 h 10000"/>
              <a:gd name="T20" fmla="*/ 2147483647 w 7908"/>
              <a:gd name="T21" fmla="*/ 1280025837 h 10000"/>
              <a:gd name="T22" fmla="*/ 2147483647 w 7908"/>
              <a:gd name="T23" fmla="*/ 689304438 h 10000"/>
              <a:gd name="T24" fmla="*/ 2147483647 w 7908"/>
              <a:gd name="T25" fmla="*/ 6153665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66E39-5917-442E-880E-169E7F3BE134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329315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615366511 h 10000"/>
              <a:gd name="T2" fmla="*/ 2147483647 w 7908"/>
              <a:gd name="T3" fmla="*/ 24645112 h 10000"/>
              <a:gd name="T4" fmla="*/ 2147483647 w 7908"/>
              <a:gd name="T5" fmla="*/ 12322556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8129016 h 10000"/>
              <a:gd name="T12" fmla="*/ 0 w 7908"/>
              <a:gd name="T13" fmla="*/ 1310965120 h 10000"/>
              <a:gd name="T14" fmla="*/ 2147483647 w 7908"/>
              <a:gd name="T15" fmla="*/ 1304673540 h 10000"/>
              <a:gd name="T16" fmla="*/ 2147483647 w 7908"/>
              <a:gd name="T17" fmla="*/ 1304673540 h 10000"/>
              <a:gd name="T18" fmla="*/ 2147483647 w 7908"/>
              <a:gd name="T19" fmla="*/ 1292480016 h 10000"/>
              <a:gd name="T20" fmla="*/ 2147483647 w 7908"/>
              <a:gd name="T21" fmla="*/ 1280025837 h 10000"/>
              <a:gd name="T22" fmla="*/ 2147483647 w 7908"/>
              <a:gd name="T23" fmla="*/ 689304438 h 10000"/>
              <a:gd name="T24" fmla="*/ 2147483647 w 7908"/>
              <a:gd name="T25" fmla="*/ 6153665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9C64E-6892-45E5-8DA3-4FA662DE721B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318107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615366511 h 10000"/>
              <a:gd name="T2" fmla="*/ 2147483647 w 7908"/>
              <a:gd name="T3" fmla="*/ 24645112 h 10000"/>
              <a:gd name="T4" fmla="*/ 2147483647 w 7908"/>
              <a:gd name="T5" fmla="*/ 12322556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8129016 h 10000"/>
              <a:gd name="T12" fmla="*/ 0 w 7908"/>
              <a:gd name="T13" fmla="*/ 1310965120 h 10000"/>
              <a:gd name="T14" fmla="*/ 2147483647 w 7908"/>
              <a:gd name="T15" fmla="*/ 1304673540 h 10000"/>
              <a:gd name="T16" fmla="*/ 2147483647 w 7908"/>
              <a:gd name="T17" fmla="*/ 1304673540 h 10000"/>
              <a:gd name="T18" fmla="*/ 2147483647 w 7908"/>
              <a:gd name="T19" fmla="*/ 1292480016 h 10000"/>
              <a:gd name="T20" fmla="*/ 2147483647 w 7908"/>
              <a:gd name="T21" fmla="*/ 1280025837 h 10000"/>
              <a:gd name="T22" fmla="*/ 2147483647 w 7908"/>
              <a:gd name="T23" fmla="*/ 689304438 h 10000"/>
              <a:gd name="T24" fmla="*/ 2147483647 w 7908"/>
              <a:gd name="T25" fmla="*/ 6153665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6EA49-FC05-45DE-BD07-F147BF96B417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94701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615366511 h 10000"/>
              <a:gd name="T2" fmla="*/ 2147483647 w 7908"/>
              <a:gd name="T3" fmla="*/ 24645112 h 10000"/>
              <a:gd name="T4" fmla="*/ 2147483647 w 7908"/>
              <a:gd name="T5" fmla="*/ 12322556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8129016 h 10000"/>
              <a:gd name="T12" fmla="*/ 0 w 7908"/>
              <a:gd name="T13" fmla="*/ 1310965120 h 10000"/>
              <a:gd name="T14" fmla="*/ 2147483647 w 7908"/>
              <a:gd name="T15" fmla="*/ 1304673540 h 10000"/>
              <a:gd name="T16" fmla="*/ 2147483647 w 7908"/>
              <a:gd name="T17" fmla="*/ 1304673540 h 10000"/>
              <a:gd name="T18" fmla="*/ 2147483647 w 7908"/>
              <a:gd name="T19" fmla="*/ 1292480016 h 10000"/>
              <a:gd name="T20" fmla="*/ 2147483647 w 7908"/>
              <a:gd name="T21" fmla="*/ 1280025837 h 10000"/>
              <a:gd name="T22" fmla="*/ 2147483647 w 7908"/>
              <a:gd name="T23" fmla="*/ 689304438 h 10000"/>
              <a:gd name="T24" fmla="*/ 2147483647 w 7908"/>
              <a:gd name="T25" fmla="*/ 6153665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2B79E-D5D5-4540-835F-7BB048AB5AB1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3231352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615366511 h 10000"/>
              <a:gd name="T2" fmla="*/ 2147483647 w 7908"/>
              <a:gd name="T3" fmla="*/ 24645112 h 10000"/>
              <a:gd name="T4" fmla="*/ 2147483647 w 7908"/>
              <a:gd name="T5" fmla="*/ 12322556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8129016 h 10000"/>
              <a:gd name="T12" fmla="*/ 0 w 7908"/>
              <a:gd name="T13" fmla="*/ 1310965120 h 10000"/>
              <a:gd name="T14" fmla="*/ 2147483647 w 7908"/>
              <a:gd name="T15" fmla="*/ 1304673540 h 10000"/>
              <a:gd name="T16" fmla="*/ 2147483647 w 7908"/>
              <a:gd name="T17" fmla="*/ 1304673540 h 10000"/>
              <a:gd name="T18" fmla="*/ 2147483647 w 7908"/>
              <a:gd name="T19" fmla="*/ 1292480016 h 10000"/>
              <a:gd name="T20" fmla="*/ 2147483647 w 7908"/>
              <a:gd name="T21" fmla="*/ 1280025837 h 10000"/>
              <a:gd name="T22" fmla="*/ 2147483647 w 7908"/>
              <a:gd name="T23" fmla="*/ 689304438 h 10000"/>
              <a:gd name="T24" fmla="*/ 2147483647 w 7908"/>
              <a:gd name="T25" fmla="*/ 6153665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6B22B-211A-4197-BA7A-7456703014D3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39101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615366511 h 10000"/>
              <a:gd name="T2" fmla="*/ 2147483647 w 7908"/>
              <a:gd name="T3" fmla="*/ 24645112 h 10000"/>
              <a:gd name="T4" fmla="*/ 2147483647 w 7908"/>
              <a:gd name="T5" fmla="*/ 12322556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8129016 h 10000"/>
              <a:gd name="T12" fmla="*/ 0 w 7908"/>
              <a:gd name="T13" fmla="*/ 1310965120 h 10000"/>
              <a:gd name="T14" fmla="*/ 2147483647 w 7908"/>
              <a:gd name="T15" fmla="*/ 1304673540 h 10000"/>
              <a:gd name="T16" fmla="*/ 2147483647 w 7908"/>
              <a:gd name="T17" fmla="*/ 1304673540 h 10000"/>
              <a:gd name="T18" fmla="*/ 2147483647 w 7908"/>
              <a:gd name="T19" fmla="*/ 1292480016 h 10000"/>
              <a:gd name="T20" fmla="*/ 2147483647 w 7908"/>
              <a:gd name="T21" fmla="*/ 1280025837 h 10000"/>
              <a:gd name="T22" fmla="*/ 2147483647 w 7908"/>
              <a:gd name="T23" fmla="*/ 689304438 h 10000"/>
              <a:gd name="T24" fmla="*/ 2147483647 w 7908"/>
              <a:gd name="T25" fmla="*/ 6153665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BD9F1-6ED2-4D45-B4A6-D49DBAC7D00F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426882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30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F8740540-F7BB-4245-9030-2C77404C7140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  <p:sldLayoutId id="2147484102" r:id="rId13"/>
    <p:sldLayoutId id="2147484103" r:id="rId14"/>
    <p:sldLayoutId id="2147484104" r:id="rId15"/>
    <p:sldLayoutId id="2147484105" r:id="rId16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62D9C4B-E83B-4B8D-97A4-0364D5372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203" y="4640006"/>
            <a:ext cx="920535" cy="924645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3E7FC91-4B74-48B8-B32F-0BA13E1F18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80" t="28094" r="15727" b="33250"/>
          <a:stretch/>
        </p:blipFill>
        <p:spPr>
          <a:xfrm>
            <a:off x="1610164" y="4688000"/>
            <a:ext cx="1173151" cy="478186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A437DDED-8EBF-453C-80EF-AFAC10088C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392"/>
          <a:stretch/>
        </p:blipFill>
        <p:spPr>
          <a:xfrm>
            <a:off x="3469225" y="5860849"/>
            <a:ext cx="2470927" cy="790800"/>
          </a:xfrm>
          <a:prstGeom prst="rect">
            <a:avLst/>
          </a:prstGeom>
        </p:spPr>
      </p:pic>
      <p:pic>
        <p:nvPicPr>
          <p:cNvPr id="7" name="Picture 2" descr="bit consulting (member of bit group)">
            <a:extLst>
              <a:ext uri="{FF2B5EF4-FFF2-40B4-BE49-F238E27FC236}">
                <a16:creationId xmlns:a16="http://schemas.microsoft.com/office/drawing/2014/main" id="{0CDF0979-8AC9-4D9D-B732-F835C434F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203" y="4792545"/>
            <a:ext cx="1802334" cy="55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Междууниверситетски център за развитие на кариерата - УНСС">
            <a:extLst>
              <a:ext uri="{FF2B5EF4-FFF2-40B4-BE49-F238E27FC236}">
                <a16:creationId xmlns:a16="http://schemas.microsoft.com/office/drawing/2014/main" id="{52377692-158A-4F14-96F9-2313841BC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042" y="4834866"/>
            <a:ext cx="1329586" cy="58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DA6F4AF0-1821-4122-B133-7D0E94F52EA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327" t="19301" r="5609" b="23890"/>
          <a:stretch/>
        </p:blipFill>
        <p:spPr>
          <a:xfrm>
            <a:off x="6299772" y="5776932"/>
            <a:ext cx="2016644" cy="961124"/>
          </a:xfrm>
          <a:prstGeom prst="rect">
            <a:avLst/>
          </a:prstGeom>
        </p:spPr>
      </p:pic>
      <p:grpSp>
        <p:nvGrpSpPr>
          <p:cNvPr id="10" name="Group 13">
            <a:extLst>
              <a:ext uri="{FF2B5EF4-FFF2-40B4-BE49-F238E27FC236}">
                <a16:creationId xmlns:a16="http://schemas.microsoft.com/office/drawing/2014/main" id="{9849A5BA-A64F-4C35-BF14-D1AF0ABC6C1D}"/>
              </a:ext>
            </a:extLst>
          </p:cNvPr>
          <p:cNvGrpSpPr/>
          <p:nvPr/>
        </p:nvGrpSpPr>
        <p:grpSpPr>
          <a:xfrm>
            <a:off x="1537323" y="5536800"/>
            <a:ext cx="1397415" cy="1188280"/>
            <a:chOff x="9625273" y="4958891"/>
            <a:chExt cx="1295400" cy="1399658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9A60C2FE-9CEB-437F-B000-C2951D41B6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5273" y="4958891"/>
              <a:ext cx="1295400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021886-FF69-4BDE-8503-2C298388148C}"/>
                </a:ext>
              </a:extLst>
            </p:cNvPr>
            <p:cNvSpPr txBox="1"/>
            <p:nvPr/>
          </p:nvSpPr>
          <p:spPr>
            <a:xfrm>
              <a:off x="9697725" y="5896884"/>
              <a:ext cx="115049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/>
                <a:t>CEBSR</a:t>
              </a:r>
            </a:p>
          </p:txBody>
        </p:sp>
      </p:grpSp>
      <p:pic>
        <p:nvPicPr>
          <p:cNvPr id="13" name="Рисунок 12" descr="eu_flag_co_funded_pos_[rgb]_right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6" y="201770"/>
            <a:ext cx="2495199" cy="67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Описание: http://digiwomen.bamde.org/images/top.ht9.gif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765" y="212255"/>
            <a:ext cx="1574875" cy="633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5" descr="Text&#10;&#10;Description automatically generated with low confidence"/>
          <p:cNvPicPr/>
          <p:nvPr/>
        </p:nvPicPr>
        <p:blipFill>
          <a:blip r:embed="rId11"/>
          <a:srcRect/>
          <a:stretch>
            <a:fillRect/>
          </a:stretch>
        </p:blipFill>
        <p:spPr>
          <a:xfrm>
            <a:off x="6904219" y="221567"/>
            <a:ext cx="1741380" cy="567455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17" name="Заголовок 1"/>
          <p:cNvSpPr>
            <a:spLocks noGrp="1"/>
          </p:cNvSpPr>
          <p:nvPr>
            <p:ph type="ctrTitle"/>
          </p:nvPr>
        </p:nvSpPr>
        <p:spPr>
          <a:xfrm>
            <a:off x="572577" y="1556606"/>
            <a:ext cx="8264221" cy="20585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Круглий стіл</a:t>
            </a:r>
            <a:b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Презентація та обговорення шляхів впровадження навчальної програми </a:t>
            </a:r>
            <a:b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 Women - </a:t>
            </a:r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Набір інструментів для тренерів»</a:t>
            </a:r>
            <a:b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969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86839-087C-4D80-96B4-1CC1A7906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798488"/>
            <a:ext cx="6589199" cy="71665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ЦИФРОВІЗАЦІЯ В ПРОЄКТАХ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3C93BE-CF3C-45B0-988D-12DD580D6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325" y="1816731"/>
            <a:ext cx="5350883" cy="2764397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Institute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 році провів опитування 3060 професіоналів в галузі управління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проєктами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усього світу*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Аналіз анкет показав, що 50% респондентів відзначили, що їх організації приділяють велику увагу розвитку цифрових навичок (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skills)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співробітників для забезпечення успішності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проєктів</a:t>
            </a: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v-S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uk-UA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In-Demand Skills https://www.pmi.org/learning/library/forging-future-focused-culture-11908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BEBDF6-E5D2-4552-A67D-21162B138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7E427-8B9B-4AD4-80DD-A47D2FA58A1E}" type="slidenum">
              <a:rPr lang="ru-RU" altLang="en-US" smtClean="0"/>
              <a:pPr>
                <a:defRPr/>
              </a:pPr>
              <a:t>10</a:t>
            </a:fld>
            <a:endParaRPr lang="ru-RU" altLang="en-US" dirty="0"/>
          </a:p>
        </p:txBody>
      </p:sp>
      <p:pic>
        <p:nvPicPr>
          <p:cNvPr id="5" name="Picture 2" descr="Картинки по запросу &quot;digitalization icon png&quot;">
            <a:extLst>
              <a:ext uri="{FF2B5EF4-FFF2-40B4-BE49-F238E27FC236}">
                <a16:creationId xmlns:a16="http://schemas.microsoft.com/office/drawing/2014/main" id="{E375C8D0-FB52-4836-AB76-22CEE46E1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80928"/>
            <a:ext cx="2487812" cy="424278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386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A3BC5-E7B9-4DE3-8D76-06FDB91BD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1" y="512080"/>
            <a:ext cx="6099924" cy="128089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ПЕРЕШКОДИ НА ШЛЯХУ ВЕДЕННЯ ВЛАСНОЇ ПІДПРИЄМНИЦЬКОЇ ДІЯЛЬНОСТІ В УКРАЇНІ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70A708-C71A-4D4A-935A-0B5531ABE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292978"/>
            <a:ext cx="7920880" cy="3777622"/>
          </a:xfrm>
        </p:spPr>
        <p:txBody>
          <a:bodyPr/>
          <a:lstStyle/>
          <a:p>
            <a:pPr marL="0" lvl="0" indent="0">
              <a:buSzPts val="1100"/>
              <a:buNone/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Дослідники Університету Фенікс (США) в 2015 р. провели опитування серед 1000 українських бізнес-леді </a:t>
            </a:r>
          </a:p>
          <a:p>
            <a:pPr lvl="0">
              <a:buSzPts val="1100"/>
            </a:pP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SzPts val="1100"/>
              <a:buNone/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результаті аналізу результатів вони дійшли висновку, що існує три ключових перешкоди на шляху ведення власної підприємницької діяльності: </a:t>
            </a:r>
          </a:p>
          <a:p>
            <a:pPr lvl="0">
              <a:buSzPts val="1100"/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бюрократія в державних органах</a:t>
            </a:r>
          </a:p>
          <a:p>
            <a:pPr lvl="0">
              <a:buSzPts val="1100"/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нестача фінансування</a:t>
            </a:r>
          </a:p>
          <a:p>
            <a:pPr lvl="0">
              <a:buSzPts val="1100"/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відсутність кваліфікованого персоналу</a:t>
            </a:r>
          </a:p>
          <a:p>
            <a:pPr marL="0" lvl="0" indent="0">
              <a:buSzPts val="1100"/>
              <a:buNone/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Останню обставину відзначили 42% учасниць дослідження*. </a:t>
            </a:r>
          </a:p>
          <a:p>
            <a:pPr marL="0" lvl="0" indent="0">
              <a:buSzPts val="1100"/>
              <a:buNone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 marL="0" lvl="0" indent="0">
              <a:buSzPts val="1100"/>
              <a:buNone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*Женское лицо украинского бизнеса https://womo.ua/zhenskoe-litso-ukrainskogo-biznesa</a:t>
            </a:r>
            <a:endParaRPr lang="uk-UA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C9C1B3-E58C-4586-8514-910E4947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7E427-8B9B-4AD4-80DD-A47D2FA58A1E}" type="slidenum">
              <a:rPr lang="ru-RU" altLang="en-US" smtClean="0"/>
              <a:pPr>
                <a:defRPr/>
              </a:pPr>
              <a:t>11</a:t>
            </a:fld>
            <a:endParaRPr lang="ru-RU" altLang="en-US" dirty="0"/>
          </a:p>
        </p:txBody>
      </p:sp>
      <p:pic>
        <p:nvPicPr>
          <p:cNvPr id="5" name="Picture 2" descr="Картинки по запросу &quot;obstacles icon png&quot;">
            <a:extLst>
              <a:ext uri="{FF2B5EF4-FFF2-40B4-BE49-F238E27FC236}">
                <a16:creationId xmlns:a16="http://schemas.microsoft.com/office/drawing/2014/main" id="{9208F757-8F52-4DD7-AED7-AE9F2E261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564" y="106531"/>
            <a:ext cx="1429305" cy="190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453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5F42C-F530-4053-9174-FC2B93A66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700808"/>
            <a:ext cx="5760639" cy="644650"/>
          </a:xfrm>
        </p:spPr>
        <p:txBody>
          <a:bodyPr/>
          <a:lstStyle/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ПРИЧИНИ, ЯКІ СТРИМУЮТЬ РОЗВИТОК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69A0E6-C5C3-4DFF-85ED-9A745864A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760" y="2852937"/>
            <a:ext cx="5400600" cy="2448271"/>
          </a:xfrm>
        </p:spPr>
        <p:txBody>
          <a:bodyPr/>
          <a:lstStyle/>
          <a:p>
            <a:pPr marL="0" indent="0">
              <a:buSzPts val="1100"/>
              <a:buNone/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Опитування в Україні свідчать про те, що найпоширенішими причинами, які стримують створення або розширення власного бізнесу жінками, є*: </a:t>
            </a:r>
          </a:p>
          <a:p>
            <a:pPr>
              <a:buSzPts val="1100"/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недостатність знань в області менеджменту стратегічного планування, маркетингу</a:t>
            </a:r>
          </a:p>
          <a:p>
            <a:pPr>
              <a:buSzPts val="1100"/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обмежений доступ до фінансів.</a:t>
            </a:r>
          </a:p>
          <a:p>
            <a:pPr>
              <a:buSzPts val="1100"/>
            </a:pP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ts val="1100"/>
              <a:buNone/>
            </a:pPr>
            <a:r>
              <a:rPr lang="uk-UA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программа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Ukrsibbank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развития женского предпринимательства в Украине https://minfin.com.ua/2019/10/11/39347322/ </a:t>
            </a:r>
            <a:endParaRPr lang="uk-UA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31AF3E-42C4-4406-95A0-956D2356E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7E427-8B9B-4AD4-80DD-A47D2FA58A1E}" type="slidenum">
              <a:rPr lang="ru-RU" altLang="en-US" smtClean="0"/>
              <a:pPr>
                <a:defRPr/>
              </a:pPr>
              <a:t>12</a:t>
            </a:fld>
            <a:endParaRPr lang="ru-RU" altLang="en-US" dirty="0"/>
          </a:p>
        </p:txBody>
      </p:sp>
      <p:pic>
        <p:nvPicPr>
          <p:cNvPr id="5" name="Picture 2" descr="Картинки по запросу &quot;causes icon png&quot;">
            <a:extLst>
              <a:ext uri="{FF2B5EF4-FFF2-40B4-BE49-F238E27FC236}">
                <a16:creationId xmlns:a16="http://schemas.microsoft.com/office/drawing/2014/main" id="{541C055B-4F50-49B8-93C8-E136547CA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207902"/>
            <a:ext cx="1619673" cy="197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792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560840" cy="500634"/>
          </a:xfrm>
        </p:spPr>
        <p:txBody>
          <a:bodyPr/>
          <a:lstStyle/>
          <a:p>
            <a:pPr algn="ctr"/>
            <a:r>
              <a:rPr lang="uk-UA" sz="2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Фактори важливості розробки навчальної програми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692695"/>
            <a:ext cx="6480720" cy="3663789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Цифровізація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може зробити підприємців більш конкурентоспроможними та збільшити кількість клієнтів, дохід та прибуток.</a:t>
            </a:r>
          </a:p>
          <a:p>
            <a:pPr lvl="0">
              <a:spcBef>
                <a:spcPts val="600"/>
              </a:spcBef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Недостатня представленість жінок на ключових посадах в галузі інформаційних технологій нав’язує стереотип про нижчий рівень ІТ-грамотності жінок порівняно з чоловіками.</a:t>
            </a:r>
          </a:p>
          <a:p>
            <a:pPr lvl="0">
              <a:spcBef>
                <a:spcPts val="600"/>
              </a:spcBef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Низький рівень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цифровізації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малого бізнесу в цілому (в Греції, Болгарії, Хорватії, Латвії, Україні).</a:t>
            </a:r>
          </a:p>
          <a:p>
            <a:pPr lvl="0">
              <a:spcBef>
                <a:spcPts val="600"/>
              </a:spcBef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Збільшення кількості жінок-підприємців, але вони все ще працюють переважно в сегменті мікробізнесу.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Цифровізація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може стимулювати подальше зростання.</a:t>
            </a:r>
          </a:p>
          <a:p>
            <a:pPr marL="0" indent="0">
              <a:buNone/>
            </a:pP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7E427-8B9B-4AD4-80DD-A47D2FA58A1E}" type="slidenum">
              <a:rPr lang="ru-RU" altLang="en-US" smtClean="0"/>
              <a:pPr>
                <a:defRPr/>
              </a:pPr>
              <a:t>13</a:t>
            </a:fld>
            <a:endParaRPr lang="ru-RU" altLang="en-US" dirty="0"/>
          </a:p>
        </p:txBody>
      </p:sp>
      <p:pic>
        <p:nvPicPr>
          <p:cNvPr id="2050" name="Picture 2" descr="3d человек с указателем в руке рядом с доской, концепция educat — стоковое фото">
            <a:extLst>
              <a:ext uri="{FF2B5EF4-FFF2-40B4-BE49-F238E27FC236}">
                <a16:creationId xmlns:a16="http://schemas.microsoft.com/office/drawing/2014/main" id="{128B46B6-EC88-4C09-B4F9-344D4CFAB3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6"/>
          <a:stretch/>
        </p:blipFill>
        <p:spPr bwMode="auto">
          <a:xfrm>
            <a:off x="2915816" y="4356485"/>
            <a:ext cx="3563887" cy="238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817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412" y="232497"/>
            <a:ext cx="7021247" cy="737465"/>
          </a:xfrm>
        </p:spPr>
        <p:txBody>
          <a:bodyPr/>
          <a:lstStyle/>
          <a:p>
            <a:pPr algn="ctr"/>
            <a:r>
              <a:rPr lang="uk-UA" sz="2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Фактори важливості розробки навчальної програми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1660" y="969962"/>
            <a:ext cx="6768752" cy="2808312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Більшість тренінгів з цифровізації орієнтовані на висококваліфікованих працівників із великих компаній.</a:t>
            </a:r>
          </a:p>
          <a:p>
            <a:pPr lvl="0">
              <a:spcBef>
                <a:spcPts val="600"/>
              </a:spcBef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Наявні навчальні курси часто містять конкретні вказівки щодо продуктів, але нехтують конкретними потребами підприємств, що відрізняються розмірами, приналежністю до галузі та базовими технологіями, що використовуються в їх діяльності.</a:t>
            </a:r>
          </a:p>
          <a:p>
            <a:pPr lvl="0">
              <a:spcBef>
                <a:spcPts val="600"/>
              </a:spcBef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Менші підприємства стикаються з бар'єрами при запровадженні ІКТ (нижча здатність до освоєння).</a:t>
            </a:r>
          </a:p>
          <a:p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7E427-8B9B-4AD4-80DD-A47D2FA58A1E}" type="slidenum">
              <a:rPr lang="ru-RU" altLang="en-US" smtClean="0"/>
              <a:pPr>
                <a:defRPr/>
              </a:pPr>
              <a:t>14</a:t>
            </a:fld>
            <a:endParaRPr lang="ru-RU" altLang="en-US" dirty="0"/>
          </a:p>
        </p:txBody>
      </p:sp>
      <p:pic>
        <p:nvPicPr>
          <p:cNvPr id="3074" name="Picture 2" descr="Концепция деловой встречи — стоковое фото">
            <a:extLst>
              <a:ext uri="{FF2B5EF4-FFF2-40B4-BE49-F238E27FC236}">
                <a16:creationId xmlns:a16="http://schemas.microsoft.com/office/drawing/2014/main" id="{FA4B8492-DB34-4F4D-B834-BF6DDB661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t="10101" r="6278"/>
          <a:stretch/>
        </p:blipFill>
        <p:spPr bwMode="auto">
          <a:xfrm>
            <a:off x="2735796" y="3778274"/>
            <a:ext cx="3708412" cy="283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337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80"/>
            <a:ext cx="6589199" cy="576064"/>
          </a:xfrm>
        </p:spPr>
        <p:txBody>
          <a:bodyPr/>
          <a:lstStyle/>
          <a:p>
            <a:pPr algn="ctr"/>
            <a:r>
              <a:rPr lang="uk-UA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 НАВЧАЛЬНОЇ ПРОГРАМИ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1304934"/>
              </p:ext>
            </p:extLst>
          </p:nvPr>
        </p:nvGraphicFramePr>
        <p:xfrm>
          <a:off x="1475656" y="2204864"/>
          <a:ext cx="691276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7E427-8B9B-4AD4-80DD-A47D2FA58A1E}" type="slidenum">
              <a:rPr lang="ru-RU" altLang="en-US" smtClean="0"/>
              <a:pPr>
                <a:defRPr/>
              </a:pPr>
              <a:t>15</a:t>
            </a:fld>
            <a:endParaRPr lang="ru-RU" alt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764704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Навчальна програма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складається з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4-х обов’язкових модулів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кожен з яких триває 12 навчальних годин,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4-х факультативних модулів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які можна обрати з переліку з 10-и тематичних модулів та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3-х модулів розвитку педагогічних навичок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кожен з яких триває по 8 навчальних годин.</a:t>
            </a:r>
          </a:p>
        </p:txBody>
      </p:sp>
    </p:spTree>
    <p:extLst>
      <p:ext uri="{BB962C8B-B14F-4D97-AF65-F5344CB8AC3E}">
        <p14:creationId xmlns:p14="http://schemas.microsoft.com/office/powerpoint/2010/main" val="855381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07086"/>
            <a:ext cx="6589199" cy="533782"/>
          </a:xfrm>
        </p:spPr>
        <p:txBody>
          <a:bodyPr/>
          <a:lstStyle/>
          <a:p>
            <a:pPr algn="ctr"/>
            <a:r>
              <a:rPr lang="uk-UA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ОБОВ’ЯЗКОВІ МОДУЛІ 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412776"/>
            <a:ext cx="6805264" cy="2448272"/>
          </a:xfrm>
        </p:spPr>
        <p:txBody>
          <a:bodyPr/>
          <a:lstStyle/>
          <a:p>
            <a:r>
              <a:rPr lang="bg-B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Цифровізація як інструмент підвищення конкурентоспроможності підприємств, якими керують жінки</a:t>
            </a:r>
          </a:p>
          <a:p>
            <a:r>
              <a:rPr lang="bg-B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Найбільш часто використовувані цифрові інструменти у практиці МСП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Канва бізнес-моделі (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BMC – Business Model Canvas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Менеджмент та маркетинг у МСП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7E427-8B9B-4AD4-80DD-A47D2FA58A1E}" type="slidenum">
              <a:rPr lang="ru-RU" altLang="en-US" smtClean="0"/>
              <a:pPr>
                <a:defRPr/>
              </a:pPr>
              <a:t>16</a:t>
            </a:fld>
            <a:endParaRPr lang="ru-RU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9" t="26796" r="54882" b="48597"/>
          <a:stretch/>
        </p:blipFill>
        <p:spPr bwMode="auto">
          <a:xfrm>
            <a:off x="2663788" y="4221088"/>
            <a:ext cx="3816424" cy="216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023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589199" cy="1512168"/>
          </a:xfrm>
        </p:spPr>
        <p:txBody>
          <a:bodyPr/>
          <a:lstStyle/>
          <a:p>
            <a:pPr algn="ctr"/>
            <a:r>
              <a:rPr lang="uk-UA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 обов’язкового модуля</a:t>
            </a:r>
            <a:br>
              <a:rPr lang="bg-BG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Цифровізація як інструмент підвищення конкурентоспроможності підприємств, якими керують жінки</a:t>
            </a:r>
            <a:br>
              <a:rPr lang="bg-BG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959696"/>
          </a:xfrm>
        </p:spPr>
        <p:txBody>
          <a:bodyPr/>
          <a:lstStyle/>
          <a:p>
            <a:r>
              <a:rPr lang="bg-B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Аналіз бізнес-моделі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bg-B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Формування конкурентних переваг та ключових компетенцій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bg-B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цінність</a:t>
            </a:r>
            <a:r>
              <a:rPr lang="bg-B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пропонованих товарів та послуг та ціннісна пропозиція, цільові групи клієнтів, канали розподілу, відносини з клієнтами, участь у нетворкінгах, структура витрат,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доходу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Органічні інструменти для соціальних медіа,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bg-B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bg-B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маркетинг,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bg-B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ереспрямування показу, програмна реклама, відеохостинг, створення контенту,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управління контентом</a:t>
            </a:r>
            <a:r>
              <a:rPr lang="bg-B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аналіз веб-сайтів, обслуговування клієнтів, оптимізації пошукових систем (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bg-B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партнерський</a:t>
            </a:r>
            <a:r>
              <a:rPr lang="bg-B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маркетинг</a:t>
            </a: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7E427-8B9B-4AD4-80DD-A47D2FA58A1E}" type="slidenum">
              <a:rPr lang="ru-RU" altLang="en-US" smtClean="0"/>
              <a:pPr>
                <a:defRPr/>
              </a:pPr>
              <a:t>17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528770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589199" cy="1280890"/>
          </a:xfrm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uk-UA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Очікування від учасників модуля </a:t>
            </a:r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bg-BG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Цифровізація як інструмент підвищення конкурентоспроможності підприємств, якими керують жінки</a:t>
            </a:r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988840"/>
            <a:ext cx="7344816" cy="2952328"/>
          </a:xfrm>
        </p:spPr>
        <p:txBody>
          <a:bodyPr/>
          <a:lstStyle/>
          <a:p>
            <a:r>
              <a:rPr lang="bg-B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Набуті знання та навички для виявлення проблем у бізнес-моделі підприємства, розв'язуваних за допомогою цифрових інструментів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Набуті знання та навички для вибору конкретних типів цифрових інструментів для вирішення конкретних бізнес-проблем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Набуті знання та навички для підготовки плану-програми для поступового впровадження та ефективного використання цифрових інструментів</a:t>
            </a: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7E427-8B9B-4AD4-80DD-A47D2FA58A1E}" type="slidenum">
              <a:rPr lang="ru-RU" altLang="en-US" smtClean="0"/>
              <a:pPr>
                <a:defRPr/>
              </a:pPr>
              <a:t>18</a:t>
            </a:fld>
            <a:endParaRPr lang="ru-RU" altLang="en-US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8931" t="21296" r="53262" b="44860"/>
          <a:stretch/>
        </p:blipFill>
        <p:spPr bwMode="auto">
          <a:xfrm>
            <a:off x="6451024" y="4941168"/>
            <a:ext cx="2520280" cy="17783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3690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589199" cy="1512168"/>
          </a:xfrm>
        </p:spPr>
        <p:txBody>
          <a:bodyPr/>
          <a:lstStyle/>
          <a:p>
            <a:pPr algn="ctr"/>
            <a:r>
              <a:rPr lang="uk-UA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 обов’язкового модуля</a:t>
            </a:r>
            <a:br>
              <a:rPr lang="bg-BG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Найбільш часто використовувані цифрові інструменти у практиці МСП</a:t>
            </a:r>
            <a:br>
              <a:rPr lang="bg-BG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bg-BG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6963" y="2133600"/>
            <a:ext cx="7437437" cy="4247728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Інструменти маркетингових досліджень, інструменти маркетингової аналітики, інструменти маркетингу соціальних мереж (SMM), інструменти контент-маркетингу, інструменти E-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маркетингу, інструменти маркетингу електронної комерції, інструменти автоматизації маркетингу, інструменти маркетингової звітності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Інструменти цифрової реклами, інструменти аналітики соціальних мереж, програмне забезпечення для редагування та створення відео, інструменти для опитування, платформи маркетингу впливу, інструменти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реферального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партнерського маркетингу, зручність A/B тестування та користувацький досвід, інструменти для запуску: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Trello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Hootsuite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KISSmetrics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Followerwonk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SEO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BuzzSumo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Crazy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UberSuggest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CoFoundersLab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OmniFocus</a:t>
            </a: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7E427-8B9B-4AD4-80DD-A47D2FA58A1E}" type="slidenum">
              <a:rPr lang="ru-RU" altLang="en-US" smtClean="0"/>
              <a:pPr>
                <a:defRPr/>
              </a:pPr>
              <a:t>19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3271438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833F6-F770-4099-BFE1-0F9E56195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Мета круглого столу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B933C8-507E-4BDF-A171-65EBF5AAF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Презентувати навчальну програму «DIGI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- набір інструментів для тренерів», яка створена консорціумом організацій з семи країн Європи.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Обговорити можливості для її впровадження в регіоні. </a:t>
            </a:r>
            <a:b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/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665322-9809-47B4-BB35-58E4E1E34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7E427-8B9B-4AD4-80DD-A47D2FA58A1E}" type="slidenum">
              <a:rPr lang="ru-RU" altLang="en-US" smtClean="0"/>
              <a:pPr>
                <a:defRPr/>
              </a:pPr>
              <a:t>2</a:t>
            </a:fld>
            <a:endParaRPr lang="ru-RU" alt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EE9212-41ED-4FDC-8542-5C45DAAB0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3717032"/>
            <a:ext cx="3724979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82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589199" cy="1280890"/>
          </a:xfrm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uk-UA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Очікування від учасників модуля </a:t>
            </a:r>
            <a:b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Найбільш часто використовувані цифрові інструменти у практиці МСП</a:t>
            </a:r>
            <a:endParaRPr lang="uk-U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1988840"/>
            <a:ext cx="6408712" cy="2160240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Отримання знань про базові цифрові інструменти та вміння обирати відповідний набір інструментів у конкретному бізнес-контексті й відповідно до потреб та обмежень підприємства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Навички використання конкретних інструментів, які застосовуються до певних завдань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7E427-8B9B-4AD4-80DD-A47D2FA58A1E}" type="slidenum">
              <a:rPr lang="ru-RU" altLang="en-US" smtClean="0"/>
              <a:pPr>
                <a:defRPr/>
              </a:pPr>
              <a:t>20</a:t>
            </a:fld>
            <a:endParaRPr lang="ru-RU" altLang="en-US" dirty="0"/>
          </a:p>
        </p:txBody>
      </p:sp>
      <p:pic>
        <p:nvPicPr>
          <p:cNvPr id="7170" name="Picture 2" descr="Собрание команды — стоковое фото">
            <a:extLst>
              <a:ext uri="{FF2B5EF4-FFF2-40B4-BE49-F238E27FC236}">
                <a16:creationId xmlns:a16="http://schemas.microsoft.com/office/drawing/2014/main" id="{1B367F42-720C-4927-BEF1-8E0330A95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61048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290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3633"/>
            <a:ext cx="7488832" cy="1207534"/>
          </a:xfrm>
        </p:spPr>
        <p:txBody>
          <a:bodyPr/>
          <a:lstStyle/>
          <a:p>
            <a:pPr algn="ctr"/>
            <a:r>
              <a:rPr lang="uk-UA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 обов’язкового модуля </a:t>
            </a:r>
            <a:br>
              <a:rPr lang="uk-UA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Канва бізнес-моделі (</a:t>
            </a:r>
            <a:r>
              <a:rPr lang="en-GB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BMC – Business Model Canvas</a:t>
            </a:r>
            <a:r>
              <a:rPr lang="uk-UA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uk-UA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bg-BG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6947" y="1000461"/>
            <a:ext cx="7706817" cy="5688632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Бізнес-модель організації за допомогою інструмента BMC може бути описана за допомогою 9 основних елементів: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сегменти споживачів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ціннісна пропозиція, цінність продуктів або послуг, що пропонуються для кожного сегмента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канали залучення споживачів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відносини з клієнтами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потоки доходу, отримані доходи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ключові ресурси компанії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ключові заходи для підвищення ефективності бізнес-моделі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ключові партнери, з якими компанія має намір об'єднатись для створення цінності для клієнта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витрат на ресурси, діяльність та ключові партнери</a:t>
            </a: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Визначення критичних факторів успіху бізнесу, які можуть стати основою для створення цифрової стратегії; зосередження на тому, що справді є відмінним для компанії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7E427-8B9B-4AD4-80DD-A47D2FA58A1E}" type="slidenum">
              <a:rPr lang="ru-RU" altLang="en-US" smtClean="0"/>
              <a:pPr>
                <a:defRPr/>
              </a:pPr>
              <a:t>21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3271438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589199" cy="1512168"/>
          </a:xfrm>
        </p:spPr>
        <p:txBody>
          <a:bodyPr/>
          <a:lstStyle/>
          <a:p>
            <a:pPr algn="ctr"/>
            <a:r>
              <a:rPr lang="uk-UA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 обов’язкового модуля</a:t>
            </a:r>
            <a:br>
              <a:rPr lang="bg-BG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Менеджмент та маркетинг на МСП</a:t>
            </a:r>
            <a:br>
              <a:rPr lang="bg-BG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1971" y="1340768"/>
            <a:ext cx="7111827" cy="4680520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Порівняльна характеристика між МСП та великими підприємствами. Особливості менеджменту та маркетингу МСП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Стратегічний менеджмент на МСП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Маркетинговий менеджмент на МСП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Маркетинг-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мікс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маркетинговий план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Сучасні маркетингові інновації – останні тенденції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Розташування, екстер’єр та інтер’єр. Електронна комерція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Управління якістю та операційні процеси на МСП. Управління запасами на МСП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Управління інформаційними потоками на МСП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Управління персоналом на МСП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Фінансовий менеджмент на МСП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7E427-8B9B-4AD4-80DD-A47D2FA58A1E}" type="slidenum">
              <a:rPr lang="ru-RU" altLang="en-US" smtClean="0"/>
              <a:pPr>
                <a:defRPr/>
              </a:pPr>
              <a:t>22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3271438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6589199" cy="572642"/>
          </a:xfrm>
        </p:spPr>
        <p:txBody>
          <a:bodyPr/>
          <a:lstStyle/>
          <a:p>
            <a:pPr lvl="0" algn="ctr"/>
            <a:r>
              <a:rPr lang="uk-UA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ВИБІРКОВІ ТЕМАТИЧНІ МОДУЛІ</a:t>
            </a:r>
            <a:b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124744"/>
            <a:ext cx="6984776" cy="5328592"/>
          </a:xfrm>
        </p:spPr>
        <p:txBody>
          <a:bodyPr/>
          <a:lstStyle/>
          <a:p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Інноваційний процес - генерування та обґрунтування бізнес-ідей</a:t>
            </a:r>
          </a:p>
          <a:p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Розробка, розміщення, аналіз та просування веб-сайту</a:t>
            </a:r>
          </a:p>
          <a:p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Маркетинг у соціальних мережах (SMM) та практичне використання соціальних мереж для потреб бізнесу</a:t>
            </a:r>
          </a:p>
          <a:p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Впровадження цифрових технологій – приклад системи Bitrix24.CRM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Управління проєктами, планування часу та баланс роботи й життя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Жіноче підприємництво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Кібербезпека електронної комерції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Інформаційна грамотність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Ділові переговори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 цифровізація може допомогти знайти більше клієнтів</a:t>
            </a:r>
          </a:p>
          <a:p>
            <a:pPr marL="0" indent="0">
              <a:buNone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7E427-8B9B-4AD4-80DD-A47D2FA58A1E}" type="slidenum">
              <a:rPr lang="ru-RU" altLang="en-US" smtClean="0"/>
              <a:pPr>
                <a:defRPr/>
              </a:pPr>
              <a:t>23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793022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589199" cy="864096"/>
          </a:xfrm>
        </p:spPr>
        <p:txBody>
          <a:bodyPr/>
          <a:lstStyle/>
          <a:p>
            <a:pPr algn="ctr"/>
            <a:r>
              <a:rPr lang="uk-UA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 модуля</a:t>
            </a:r>
            <a:br>
              <a:rPr lang="uk-UA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«Інноваційний процес - генерування та обґрунтування бізнес-ідей»</a:t>
            </a:r>
            <a:endParaRPr lang="uk-U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556792"/>
            <a:ext cx="6336704" cy="2880320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Пошук підприємницьких можливостей та генерування відповідних бізнес-ідей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Обґрунтування бізнес-ідеї. Бізнес-план. Маркетинговий план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виробництва, організаційний план та менеджмент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Фінансовий план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Презентації проєктів учасниками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7E427-8B9B-4AD4-80DD-A47D2FA58A1E}" type="slidenum">
              <a:rPr lang="ru-RU" altLang="en-US" smtClean="0"/>
              <a:pPr>
                <a:defRPr/>
              </a:pPr>
              <a:t>24</a:t>
            </a:fld>
            <a:endParaRPr lang="ru-RU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1" t="21653" r="54114" b="45812"/>
          <a:stretch/>
        </p:blipFill>
        <p:spPr bwMode="auto">
          <a:xfrm>
            <a:off x="5383977" y="4249399"/>
            <a:ext cx="3760023" cy="258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952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589199" cy="1280890"/>
          </a:xfrm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uk-UA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Очікування від учасників модуля </a:t>
            </a:r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«Інноваційний процес - генерування та обґрунтування бізнес-ідей»</a:t>
            </a:r>
            <a:endParaRPr lang="uk-U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2309" y="1580342"/>
            <a:ext cx="7344816" cy="2952328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Наприкінці модуля його учасники (експерти з цифровізації) зможуть навчати жінок-підприємців:</a:t>
            </a:r>
          </a:p>
          <a:p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розробляти ідеї та застосовувати технології для вдосконалення товарів і послуг або підвищення ефективності виробництва</a:t>
            </a:r>
          </a:p>
          <a:p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бути в курсі того, як цифрові інструменти змінюють роботу, співпрацю та власне організації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7E427-8B9B-4AD4-80DD-A47D2FA58A1E}" type="slidenum">
              <a:rPr lang="ru-RU" altLang="en-US" smtClean="0"/>
              <a:pPr>
                <a:defRPr/>
              </a:pPr>
              <a:t>25</a:t>
            </a:fld>
            <a:endParaRPr lang="ru-RU" altLang="en-US" dirty="0"/>
          </a:p>
        </p:txBody>
      </p:sp>
      <p:pic>
        <p:nvPicPr>
          <p:cNvPr id="8194" name="Picture 2" descr="Человек лампочка Стреляющий думать об этом и власть 3d рендеринга — стоковое фото">
            <a:extLst>
              <a:ext uri="{FF2B5EF4-FFF2-40B4-BE49-F238E27FC236}">
                <a16:creationId xmlns:a16="http://schemas.microsoft.com/office/drawing/2014/main" id="{D25B5034-69B5-494E-ACC9-902609D36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20325"/>
            <a:ext cx="3168352" cy="260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190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589199" cy="1280890"/>
          </a:xfrm>
        </p:spPr>
        <p:txBody>
          <a:bodyPr/>
          <a:lstStyle/>
          <a:p>
            <a:pPr algn="ctr"/>
            <a:r>
              <a:rPr lang="uk-UA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 модуля </a:t>
            </a:r>
            <a:br>
              <a:rPr lang="uk-UA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«Розробка, розміщення, аналіз та просування веб-сайту»</a:t>
            </a:r>
            <a:endParaRPr lang="uk-U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556792"/>
            <a:ext cx="6805264" cy="3672408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Обґрунтування потреби в розробці, розміщенні, аналітиці та просуванні Інтернет-ресурсу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Розгляд різних варіантів вирішення цієї проблеми 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Розробка веб-сайту без знань програмування (за допомогою конструктора Tilda)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Розміщення розробленого веб-сайту в Інтернеті (за допомогою безкоштовного хостингу Tilda)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Аналіз ключових показників веб-сайту. Основні параметри аналітики в інструменті Google Analуtics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Просування веб-сайтів в пошукових системах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7E427-8B9B-4AD4-80DD-A47D2FA58A1E}" type="slidenum">
              <a:rPr lang="ru-RU" altLang="en-US" smtClean="0"/>
              <a:pPr>
                <a:defRPr/>
              </a:pPr>
              <a:t>26</a:t>
            </a:fld>
            <a:endParaRPr lang="ru-RU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3" t="17493" r="56014" b="47148"/>
          <a:stretch/>
        </p:blipFill>
        <p:spPr bwMode="auto">
          <a:xfrm>
            <a:off x="6826182" y="4756564"/>
            <a:ext cx="231206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665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803263" cy="1224136"/>
          </a:xfrm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uk-UA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Очікування від учасників модуля </a:t>
            </a:r>
            <a:b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«Розробка, розміщення, аналіз та просування веб-сайту»</a:t>
            </a:r>
            <a:endParaRPr lang="uk-U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307431"/>
            <a:ext cx="7056784" cy="4824536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 навчання учасники будуть знати: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різні варіанти вирішення проблем розробки, розміщення, аналітики та просування Інтернет-ресурсу та характеристики цих варіантів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принципи роботи конструкторів сайтів, переваги та недоліки найпопулярніших конструкторів сайтів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концепції хостингу та доменного імені, алгоритм розміщення ресурсу в Інтернеті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основні параметри та можливості аналізу веб-сайтів в інструменті Google Analytics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різні механізми просування веб-сайту в пошукових системах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7E427-8B9B-4AD4-80DD-A47D2FA58A1E}" type="slidenum">
              <a:rPr lang="ru-RU" altLang="en-US" smtClean="0"/>
              <a:pPr>
                <a:defRPr/>
              </a:pPr>
              <a:t>27</a:t>
            </a:fld>
            <a:endParaRPr lang="ru-RU" altLang="en-US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9252" t="24158" r="54438" b="33831"/>
          <a:stretch/>
        </p:blipFill>
        <p:spPr bwMode="auto">
          <a:xfrm>
            <a:off x="6588224" y="4972050"/>
            <a:ext cx="2555776" cy="1885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6515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912768" cy="1368152"/>
          </a:xfrm>
        </p:spPr>
        <p:txBody>
          <a:bodyPr/>
          <a:lstStyle/>
          <a:p>
            <a:pPr algn="ctr"/>
            <a:r>
              <a:rPr lang="uk-UA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 модуля </a:t>
            </a:r>
            <a:br>
              <a:rPr lang="uk-UA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hr-HR" sz="2200" b="1" dirty="0">
                <a:latin typeface="Arial" panose="020B0604020202020204" pitchFamily="34" charset="0"/>
                <a:cs typeface="Arial" panose="020B0604020202020204" pitchFamily="34" charset="0"/>
              </a:rPr>
              <a:t>Маркетинг у соціальних мережах (SMM) та практичне використання соціальних мереж для потреб бізнес</a:t>
            </a:r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у»</a:t>
            </a:r>
            <a:endParaRPr lang="uk-U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844824"/>
            <a:ext cx="7776864" cy="3024336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Створення облікових записів для бізнесу у Facebook та Instagram</a:t>
            </a:r>
          </a:p>
          <a:p>
            <a:pPr lvl="0">
              <a:spcBef>
                <a:spcPts val="1200"/>
              </a:spcBef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SMM -стратегія. Мета створення облікових записів у соціальних мережах. KPI у соціальних мережах</a:t>
            </a:r>
          </a:p>
          <a:p>
            <a:pPr lvl="0">
              <a:spcBef>
                <a:spcPts val="1200"/>
              </a:spcBef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Аналіз конкурентів, цільової аудиторії, контент-план – вибір цільових сегментів клієнтів та опис профілю клієнта; розробка контент-плану (тематичні заголовки, календарний план за темами, візуальна презентація)</a:t>
            </a:r>
          </a:p>
          <a:p>
            <a:pPr>
              <a:spcBef>
                <a:spcPts val="1200"/>
              </a:spcBef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Таргетована реклама – налаштування кампанії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7E427-8B9B-4AD4-80DD-A47D2FA58A1E}" type="slidenum">
              <a:rPr lang="ru-RU" altLang="en-US" smtClean="0"/>
              <a:pPr>
                <a:defRPr/>
              </a:pPr>
              <a:t>28</a:t>
            </a:fld>
            <a:endParaRPr lang="ru-RU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671596"/>
            <a:ext cx="2771800" cy="216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232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6912768" cy="1280890"/>
          </a:xfrm>
        </p:spPr>
        <p:txBody>
          <a:bodyPr/>
          <a:lstStyle/>
          <a:p>
            <a:pPr algn="ctr"/>
            <a:r>
              <a:rPr lang="uk-UA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Очікування від учасників модуля </a:t>
            </a:r>
            <a:b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hr-HR" sz="2200" b="1" dirty="0">
                <a:latin typeface="Arial" panose="020B0604020202020204" pitchFamily="34" charset="0"/>
                <a:cs typeface="Arial" panose="020B0604020202020204" pitchFamily="34" charset="0"/>
              </a:rPr>
              <a:t>Маркетинг у соціальних мережах (SMM) та практичне використання соціальних мереж для потреб бізнес</a:t>
            </a:r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у»</a:t>
            </a:r>
            <a:endParaRPr lang="uk-U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916832"/>
            <a:ext cx="7596336" cy="4320480"/>
          </a:xfrm>
        </p:spPr>
        <p:txBody>
          <a:bodyPr/>
          <a:lstStyle/>
          <a:p>
            <a:r>
              <a:rPr lang="bg-B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Знання функціональних можливостей соціальних мереж та навички їх ефективного використання в маркетингових цілях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 час тренінгу учасники навчаться й самостійно зроблять: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bg-B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Сторінку для свого бізнесу в соціальних мережах Facebook та Instagram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bg-B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Наповнять сторінки оригінальним контентом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bg-B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Розроблять стратегію просування в соціальних мережах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bg-B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Розроблять контент-план на місяць із заголовками та візуальною презентацією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bg-B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Освоять платну таргетовану рекламу у Facebook та Instagram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Представлять свої сторінки наприкінці навчання</a:t>
            </a: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7E427-8B9B-4AD4-80DD-A47D2FA58A1E}" type="slidenum">
              <a:rPr lang="ru-RU" altLang="en-US" smtClean="0"/>
              <a:pPr>
                <a:defRPr/>
              </a:pPr>
              <a:t>29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3563117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620688"/>
            <a:ext cx="7861176" cy="576064"/>
          </a:xfrm>
        </p:spPr>
        <p:txBody>
          <a:bodyPr rtlCol="0">
            <a:noAutofit/>
          </a:bodyPr>
          <a:lstStyle/>
          <a:p>
            <a:pPr algn="ctr"/>
            <a:r>
              <a:rPr lang="uk-UA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Проєкт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475656" y="1196752"/>
            <a:ext cx="7344816" cy="5256584"/>
          </a:xfrm>
        </p:spPr>
        <p:txBody>
          <a:bodyPr rtlCol="0">
            <a:normAutofit fontScale="92500" lnSpcReduction="10000"/>
          </a:bodyPr>
          <a:lstStyle/>
          <a:p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вересня 2020 року по квітень 2022 року в рамках програми "Erasmus +" здійснюється </a:t>
            </a:r>
            <a:r>
              <a:rPr lang="uk-UA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проєкт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"DIGI-WOMEN, digital entrepreneurship tools and support for women entrepreneurs". 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Координатор проєкту - Університет національного та світового господарства,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Болгарія</a:t>
            </a:r>
          </a:p>
          <a:p>
            <a:pPr marL="361950" indent="-361950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„Консуленца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Диреционале ди Паоло Зарамелла“, </a:t>
            </a:r>
            <a:r>
              <a:rPr lang="uk-UA" sz="2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Італія</a:t>
            </a:r>
            <a:endParaRPr lang="ru-RU" sz="2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„Бит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менеджмент </a:t>
            </a:r>
            <a:r>
              <a:rPr lang="uk-UA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Бератунг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uk-UA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ГесмбХ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Австрія</a:t>
            </a:r>
            <a:endParaRPr lang="ru-RU" sz="2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Грецька асоціація жінок-підприємців – SEGE, </a:t>
            </a:r>
            <a:r>
              <a:rPr lang="uk-UA" sz="2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Греція</a:t>
            </a:r>
            <a:endParaRPr lang="ru-RU" sz="2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Експерти з питань кластерів регіону Балтійського моря – CEBSR, </a:t>
            </a:r>
            <a:r>
              <a:rPr lang="uk-UA" sz="2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Латвія</a:t>
            </a:r>
            <a:endParaRPr lang="ru-RU" sz="2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Національний технічний університет «Харківський політехнічний інститут», </a:t>
            </a:r>
            <a:r>
              <a:rPr lang="uk-UA" sz="2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Україна</a:t>
            </a:r>
            <a:endParaRPr lang="ru-RU" sz="2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ЦЕПОР – Центр політики розвитку МСП та підприємництва, </a:t>
            </a:r>
            <a:r>
              <a:rPr lang="uk-UA" sz="2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Хорватія</a:t>
            </a:r>
            <a:endParaRPr lang="ru-RU" sz="2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Університет національного та світового господарства, </a:t>
            </a:r>
            <a:r>
              <a:rPr lang="uk-UA" sz="2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Болгарія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B4086AB-BD4D-402A-9E5D-1B2F680CC66C}" type="slidenum">
              <a:rPr lang="ru-RU" altLang="ru-RU" smtClean="0">
                <a:solidFill>
                  <a:srgbClr val="B5A788"/>
                </a:solidFill>
                <a:latin typeface="Arial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 dirty="0">
              <a:solidFill>
                <a:srgbClr val="B5A788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8620"/>
            <a:ext cx="8136904" cy="1280890"/>
          </a:xfrm>
        </p:spPr>
        <p:txBody>
          <a:bodyPr/>
          <a:lstStyle/>
          <a:p>
            <a:pPr algn="ctr"/>
            <a:r>
              <a:rPr lang="uk-UA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 модуля </a:t>
            </a:r>
            <a:br>
              <a:rPr lang="uk-UA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«Впровадження цифрових технологій – приклад системи Bitrix24.CRM»</a:t>
            </a:r>
            <a:endParaRPr lang="uk-U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196752"/>
            <a:ext cx="7812360" cy="3153494"/>
          </a:xfrm>
        </p:spPr>
        <p:txBody>
          <a:bodyPr/>
          <a:lstStyle/>
          <a:p>
            <a:pPr lvl="0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Характеристика CRM-системи, її структура та група завдань, які вирішує CRM-система</a:t>
            </a:r>
          </a:p>
          <a:p>
            <a:pPr lvl="0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Розробка плану реалізації, критерії вибору системи управління відносинами з клієнтами, основні цілі та завдання</a:t>
            </a:r>
          </a:p>
          <a:p>
            <a:pPr lvl="0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та основні функції системи Bitrix24. Особливості налаштування системи та можливості CRM-маркетингу</a:t>
            </a:r>
          </a:p>
          <a:p>
            <a:pPr lvl="0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Технологія створення та налаштування параметрів бізнес-процесів компанії, формування та аналіз аналітичних звітів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7E427-8B9B-4AD4-80DD-A47D2FA58A1E}" type="slidenum">
              <a:rPr lang="ru-RU" altLang="en-US" smtClean="0"/>
              <a:pPr>
                <a:defRPr/>
              </a:pPr>
              <a:t>30</a:t>
            </a:fld>
            <a:endParaRPr lang="ru-RU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22"/>
          <a:stretch/>
        </p:blipFill>
        <p:spPr bwMode="auto">
          <a:xfrm>
            <a:off x="2090554" y="3914129"/>
            <a:ext cx="5616624" cy="285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3427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200800" cy="1280890"/>
          </a:xfrm>
        </p:spPr>
        <p:txBody>
          <a:bodyPr/>
          <a:lstStyle/>
          <a:p>
            <a:pPr algn="ctr"/>
            <a:r>
              <a:rPr lang="uk-UA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Очікування від учасників модуля </a:t>
            </a:r>
            <a:br>
              <a:rPr lang="uk-UA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«Впровадження цифрових технологій – приклад системи Bitrix24.CRM»</a:t>
            </a:r>
            <a:endParaRPr lang="uk-U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700808"/>
            <a:ext cx="7128792" cy="3456384"/>
          </a:xfrm>
        </p:spPr>
        <p:txBody>
          <a:bodyPr/>
          <a:lstStyle/>
          <a:p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Учасники модуля дізнаються, як адаптувати основні компоненти системи Bitrix24 для бізнесу</a:t>
            </a:r>
          </a:p>
          <a:p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Зможуть налаштувати взаємодію основних бізнес-процесів у CRM-системі для бізнесу</a:t>
            </a:r>
          </a:p>
          <a:p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Зможуть систематизувати роботу компанії в системі Bitrix24</a:t>
            </a:r>
          </a:p>
          <a:p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Кожен учасник використовуватиме низку інструментів та функцій CRM-системи, щоб забезпечити швидку, зручну та ефективну роботу в компанії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7E427-8B9B-4AD4-80DD-A47D2FA58A1E}" type="slidenum">
              <a:rPr lang="ru-RU" altLang="en-US" smtClean="0"/>
              <a:pPr>
                <a:defRPr/>
              </a:pPr>
              <a:t>31</a:t>
            </a:fld>
            <a:endParaRPr lang="ru-RU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614" y="5085184"/>
            <a:ext cx="2791676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7506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7E427-8B9B-4AD4-80DD-A47D2FA58A1E}" type="slidenum">
              <a:rPr lang="ru-RU" altLang="en-US" smtClean="0"/>
              <a:pPr>
                <a:defRPr/>
              </a:pPr>
              <a:t>32</a:t>
            </a:fld>
            <a:endParaRPr lang="ru-RU" alt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35049" y="692696"/>
            <a:ext cx="54937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РОЗВИТОК ПЕДАГОГІЧНИХ НАВИЧОК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1475656" y="1556792"/>
            <a:ext cx="691276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Успішне проєктування онлайн-тренінгів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Розвиток м’яких та особистісних навичок для експертів із цифровізації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Ефективні методи навчання жінок-підприємців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9" t="26796" r="54882" b="48597"/>
          <a:stretch/>
        </p:blipFill>
        <p:spPr bwMode="auto">
          <a:xfrm>
            <a:off x="2699792" y="3501008"/>
            <a:ext cx="3168352" cy="179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1384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589199" cy="1512168"/>
          </a:xfrm>
        </p:spPr>
        <p:txBody>
          <a:bodyPr/>
          <a:lstStyle/>
          <a:p>
            <a:pPr algn="ctr"/>
            <a:r>
              <a:rPr lang="uk-UA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 модуля</a:t>
            </a:r>
            <a:br>
              <a:rPr lang="bg-BG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Успішне </a:t>
            </a:r>
            <a:r>
              <a:rPr lang="uk-UA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проєктування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онлайн-тренінгів</a:t>
            </a:r>
            <a:b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bg-BG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bg-BG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340768"/>
            <a:ext cx="6591985" cy="4968552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Вивчення повного спектру можливостей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інших інструментів, а також спеціальних вимог для передачі знань в Інтернеті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Вивчення додаткових інструментів, таких як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Miro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Doc-Sharing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тощо.</a:t>
            </a:r>
          </a:p>
          <a:p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Onboarding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Онбординг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Адаптація) – як залучити людей, що сидять перед екранами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Отримання нових відомостей про те, як легко ділитися документами / як організувати онлайн-семінар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Отримання нових відомостей про те, як підкреслити важливість взаємодії в онлайн-середовищі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Вправа для відпрацювання дидактичних навичок в контексті Інтернету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Приклади поширених запитань та найпоширеніші технічні проблеми, що виникають в учасників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7E427-8B9B-4AD4-80DD-A47D2FA58A1E}" type="slidenum">
              <a:rPr lang="ru-RU" altLang="en-US" smtClean="0"/>
              <a:pPr>
                <a:defRPr/>
              </a:pPr>
              <a:t>33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6264401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589199" cy="1512168"/>
          </a:xfrm>
        </p:spPr>
        <p:txBody>
          <a:bodyPr/>
          <a:lstStyle/>
          <a:p>
            <a:pPr algn="ctr"/>
            <a:r>
              <a:rPr lang="uk-UA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 модуля</a:t>
            </a:r>
            <a:br>
              <a:rPr lang="bg-BG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Розвиток м’яких та особистісних навичок для експертів із цифровізації</a:t>
            </a:r>
            <a:b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bg-BG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bg-BG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844824"/>
            <a:ext cx="6591985" cy="4103712"/>
          </a:xfrm>
        </p:spPr>
        <p:txBody>
          <a:bodyPr/>
          <a:lstStyle/>
          <a:p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breaking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(техніки/ігри, що допомагають налагодити взаємодію між присутніми та створити позитивну атмосферу співпраці)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Природа м'яких навичок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Соціальні відносини та взаємодії. Емпатія (Співпереживання).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Комунікативні та презентаційні навички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Навички ведення переговорів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Навички роботи в команді (методи об'єднання)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Лідерські навички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Практичні вправи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7E427-8B9B-4AD4-80DD-A47D2FA58A1E}" type="slidenum">
              <a:rPr lang="ru-RU" altLang="en-US" smtClean="0"/>
              <a:pPr>
                <a:defRPr/>
              </a:pPr>
              <a:t>34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7038562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9FA0FA8-5F94-4114-ACDF-AE264ED15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200" y="1905000"/>
            <a:ext cx="7019287" cy="2106825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Жіноча психологія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Роль, виклики (проблеми) та особливі потреби жінок-підприємців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Підходящі методи передачі знань жінкам-підприємцям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Використання часу для ефективної роботи та отримання зворотного зв’язку під час навчання жінок-підприємців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A46579-0C27-49F0-8CD7-DF54C0115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7E427-8B9B-4AD4-80DD-A47D2FA58A1E}" type="slidenum">
              <a:rPr lang="ru-RU" altLang="en-US" smtClean="0"/>
              <a:pPr>
                <a:defRPr/>
              </a:pPr>
              <a:t>35</a:t>
            </a:fld>
            <a:endParaRPr lang="ru-RU" altLang="en-US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FCAA00F-77E6-4629-A1A9-D87D6F577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332656"/>
            <a:ext cx="6589199" cy="1152128"/>
          </a:xfrm>
        </p:spPr>
        <p:txBody>
          <a:bodyPr/>
          <a:lstStyle/>
          <a:p>
            <a:pPr algn="ctr"/>
            <a:r>
              <a:rPr lang="uk-UA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 модуля</a:t>
            </a:r>
            <a:br>
              <a:rPr lang="bg-BG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Ефективні методи навчання жінок-підприємців</a:t>
            </a:r>
            <a:b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bg-BG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bg-BG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200" b="1" dirty="0"/>
          </a:p>
        </p:txBody>
      </p:sp>
      <p:pic>
        <p:nvPicPr>
          <p:cNvPr id="6148" name="Picture 4" descr="Диаграмма характера человека — стоковое фото">
            <a:extLst>
              <a:ext uri="{FF2B5EF4-FFF2-40B4-BE49-F238E27FC236}">
                <a16:creationId xmlns:a16="http://schemas.microsoft.com/office/drawing/2014/main" id="{54CA4B88-03E2-4193-B084-28C3BD272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21838"/>
            <a:ext cx="3456384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7987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589199" cy="576064"/>
          </a:xfrm>
        </p:spPr>
        <p:txBody>
          <a:bodyPr/>
          <a:lstStyle/>
          <a:p>
            <a:pPr algn="ctr"/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 Й ІНСТРУМЕНТИ НАВЧАННЯ </a:t>
            </a:r>
            <a:endParaRPr lang="uk-UA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548680"/>
            <a:ext cx="7812360" cy="5544616"/>
          </a:xfrm>
        </p:spPr>
        <p:txBody>
          <a:bodyPr/>
          <a:lstStyle/>
          <a:p>
            <a:pPr lvl="0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face-to-face тренінги</a:t>
            </a:r>
          </a:p>
          <a:p>
            <a:pPr lvl="0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студентоорієнтований підхід</a:t>
            </a:r>
          </a:p>
          <a:p>
            <a:pPr lvl="0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 на основі запитів</a:t>
            </a:r>
          </a:p>
          <a:p>
            <a:pPr lvl="0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персоналізоване навчання</a:t>
            </a:r>
          </a:p>
          <a:p>
            <a:pPr lvl="0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демонстрація конкретних рішень, розробка індивідуальних та групових проєктів</a:t>
            </a:r>
          </a:p>
          <a:p>
            <a:pPr lvl="0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використання онлайн-платформ та інструментів для читання лекцій</a:t>
            </a:r>
          </a:p>
          <a:p>
            <a:pPr lvl="0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попередній запис лекцій та розміщення їх в Інтернеті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7E427-8B9B-4AD4-80DD-A47D2FA58A1E}" type="slidenum">
              <a:rPr lang="ru-RU" altLang="en-US" smtClean="0"/>
              <a:pPr>
                <a:defRPr/>
              </a:pPr>
              <a:t>36</a:t>
            </a:fld>
            <a:endParaRPr lang="ru-RU" altLang="en-US" dirty="0"/>
          </a:p>
        </p:txBody>
      </p:sp>
      <p:pic>
        <p:nvPicPr>
          <p:cNvPr id="5122" name="Picture 2" descr="Бизнесмены в обсуждении — стоковое фото">
            <a:extLst>
              <a:ext uri="{FF2B5EF4-FFF2-40B4-BE49-F238E27FC236}">
                <a16:creationId xmlns:a16="http://schemas.microsoft.com/office/drawing/2014/main" id="{249AA228-DB54-49D1-B88F-79441F421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17032"/>
            <a:ext cx="45365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9171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589199" cy="576064"/>
          </a:xfrm>
        </p:spPr>
        <p:txBody>
          <a:bodyPr/>
          <a:lstStyle/>
          <a:p>
            <a:pPr algn="ctr"/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 Й ІНСТРУМЕНТИ НАВЧАННЯ </a:t>
            </a:r>
            <a:endParaRPr lang="uk-UA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548680"/>
            <a:ext cx="7704856" cy="3168352"/>
          </a:xfrm>
        </p:spPr>
        <p:txBody>
          <a:bodyPr/>
          <a:lstStyle/>
          <a:p>
            <a:pPr lvl="0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повний цикл навчання </a:t>
            </a:r>
          </a:p>
          <a:p>
            <a:pPr lvl="0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використання технік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гейміфікації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що поєднують навчання із соціальною активністю для вирішення творчих завдань</a:t>
            </a:r>
          </a:p>
          <a:p>
            <a:pPr lvl="0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використання формату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хакатону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взаємодії та генерування ідей</a:t>
            </a:r>
          </a:p>
          <a:p>
            <a:pPr lvl="0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цифрові рішення для реалізації віртуального навчального процесу</a:t>
            </a:r>
          </a:p>
          <a:p>
            <a:pPr lvl="0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групові семінари онлайн за теоретичними темами</a:t>
            </a:r>
          </a:p>
          <a:p>
            <a:pPr lvl="0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тематичні дослідження та аналіз передової практики</a:t>
            </a:r>
          </a:p>
          <a:p>
            <a:pPr lvl="0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інтерактивні елементи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7E427-8B9B-4AD4-80DD-A47D2FA58A1E}" type="slidenum">
              <a:rPr lang="ru-RU" altLang="en-US" smtClean="0"/>
              <a:pPr>
                <a:defRPr/>
              </a:pPr>
              <a:t>37</a:t>
            </a:fld>
            <a:endParaRPr lang="ru-RU" altLang="en-US" dirty="0"/>
          </a:p>
        </p:txBody>
      </p:sp>
      <p:pic>
        <p:nvPicPr>
          <p:cNvPr id="4098" name="Picture 2" descr="Трехчасовая деловая встреча — стоковое фото">
            <a:extLst>
              <a:ext uri="{FF2B5EF4-FFF2-40B4-BE49-F238E27FC236}">
                <a16:creationId xmlns:a16="http://schemas.microsoft.com/office/drawing/2014/main" id="{41D63A59-0ACB-40F4-BD70-21FB114D0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73016"/>
            <a:ext cx="3960440" cy="305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9279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432" y="260648"/>
            <a:ext cx="6589199" cy="1280890"/>
          </a:xfrm>
        </p:spPr>
        <p:txBody>
          <a:bodyPr/>
          <a:lstStyle/>
          <a:p>
            <a:pPr algn="ctr"/>
            <a:r>
              <a:rPr lang="uk-UA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ОЦІНЮВАННЯ УЧАСНИКІВ ПРОГРАМИ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«Інструменти цифрового підприємництва та підтримка жінок-підприємців»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8995" y="1628800"/>
            <a:ext cx="7022073" cy="2663552"/>
          </a:xfrm>
        </p:spPr>
        <p:txBody>
          <a:bodyPr/>
          <a:lstStyle/>
          <a:p>
            <a:pPr lvl="0"/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Онлайн-анкети для оцінювання після завершення кожного модуля та наприкінці всього навчання </a:t>
            </a:r>
          </a:p>
          <a:p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Підсумковий іспит – застосування знань для рішення проблем на практичних прикладах – підготовка презентації та усний іспит</a:t>
            </a:r>
          </a:p>
          <a:p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Кожен модуль містить у своєму описі відповідний метод оцінювання учасників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7E427-8B9B-4AD4-80DD-A47D2FA58A1E}" type="slidenum">
              <a:rPr lang="ru-RU" altLang="en-US" smtClean="0"/>
              <a:pPr>
                <a:defRPr/>
              </a:pPr>
              <a:t>38</a:t>
            </a:fld>
            <a:endParaRPr lang="ru-RU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55" y="3861048"/>
            <a:ext cx="3882837" cy="297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0474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6589199" cy="860674"/>
          </a:xfrm>
        </p:spPr>
        <p:txBody>
          <a:bodyPr/>
          <a:lstStyle/>
          <a:p>
            <a:pPr algn="ctr"/>
            <a:r>
              <a:rPr lang="uk-UA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 завершення програми експерти з цифровізації знатимуть про:</a:t>
            </a:r>
            <a:endParaRPr lang="uk-UA" sz="2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556792"/>
            <a:ext cx="7128792" cy="3672408"/>
          </a:xfrm>
        </p:spPr>
        <p:txBody>
          <a:bodyPr/>
          <a:lstStyle/>
          <a:p>
            <a:pPr lvl="0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виклики та конкретні потреби жінок-підприємців, які стикаються з труднощами в бізнесі</a:t>
            </a:r>
          </a:p>
          <a:p>
            <a:pPr lvl="0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належні методи передачі знань жінкам-підприємцям, які стикаються з бізнес-труднощами як цільова група</a:t>
            </a:r>
          </a:p>
          <a:p>
            <a:pPr lvl="0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мотиваційні техніки для мотивації жінок-підприємців до досягнення своїх цілей</a:t>
            </a:r>
          </a:p>
          <a:p>
            <a:pPr lvl="0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відповідні заходи в галузі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цифровізації, які жінки-підприємці (у складних обставинах) можуть застосовувати для покращення свого бізнес успіху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7E427-8B9B-4AD4-80DD-A47D2FA58A1E}" type="slidenum">
              <a:rPr lang="ru-RU" altLang="en-US" smtClean="0"/>
              <a:pPr>
                <a:defRPr/>
              </a:pPr>
              <a:t>39</a:t>
            </a:fld>
            <a:endParaRPr lang="ru-RU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0" t="19447" r="55519" b="48686"/>
          <a:stretch/>
        </p:blipFill>
        <p:spPr bwMode="auto">
          <a:xfrm>
            <a:off x="3275856" y="4581148"/>
            <a:ext cx="327292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179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6589199" cy="432048"/>
          </a:xfrm>
        </p:spPr>
        <p:txBody>
          <a:bodyPr/>
          <a:lstStyle/>
          <a:p>
            <a:pPr algn="ctr"/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Головні напрямки проєкту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412776"/>
            <a:ext cx="7488832" cy="5040560"/>
          </a:xfrm>
        </p:spPr>
        <p:txBody>
          <a:bodyPr/>
          <a:lstStyle/>
          <a:p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 проєкту: Розробити навчальну програму для підготовки фахівців, які будуть проводити тренінги для жінок-підприємців малого бізнесу</a:t>
            </a:r>
          </a:p>
          <a:p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Програма повинна враховувати потреби підприємців, які </a:t>
            </a:r>
            <a:r>
              <a:rPr lang="uk-UA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цифровізують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свій бізнес</a:t>
            </a:r>
          </a:p>
          <a:p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Програма буде допомагати їм долати перешкоди, з якими вони стикаються на цьому шляху</a:t>
            </a:r>
          </a:p>
          <a:p>
            <a:pPr marL="0" indent="0">
              <a:buNone/>
            </a:pPr>
            <a:endParaRPr lang="uk-UA" sz="24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7E427-8B9B-4AD4-80DD-A47D2FA58A1E}" type="slidenum">
              <a:rPr lang="ru-RU" altLang="en-US" smtClean="0"/>
              <a:pPr>
                <a:defRPr/>
              </a:pPr>
              <a:t>4</a:t>
            </a:fld>
            <a:endParaRPr lang="ru-RU" alt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819971-E39A-443D-9A55-DFC685185B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1" t="24801" r="53150" b="52800"/>
          <a:stretch/>
        </p:blipFill>
        <p:spPr>
          <a:xfrm>
            <a:off x="2555776" y="3861048"/>
            <a:ext cx="478853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960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9497A-E8E8-41D6-A3DB-6EEBAF8C2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Команда розробників програми від НТУ «ХПІ»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CA523E-0896-4F2E-BDD1-ADDBD12DE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4463752"/>
          </a:xfrm>
        </p:spPr>
        <p:txBody>
          <a:bodyPr/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КОНОНЕНКО Ігор Володимирович, професор кафедри стратегічного управління–керівник робочої групи та  академічний директор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проєкту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ПОРУНКОВА Ірина Федорівна, провідний інженер відділу міжнародних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зв’язків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– менеджер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проєкту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ГРИНЧЕНКО Марина Анатоліївна, завідувач кафедри стратегічного управління; 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БУКРЄЄВА Каріна Сергіївна, доцент кафедри стратегічного управління;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ЛУЦЕНКО Світлана Юріївна, аспірант кафедри стратегічного управління;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ГОНЧАРОВ Олександр Андрійович, начальник відділу міжнародних зав’язків.</a:t>
            </a:r>
          </a:p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A7104E-9A2E-42A1-AD9E-08B56C5D2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7E427-8B9B-4AD4-80DD-A47D2FA58A1E}" type="slidenum">
              <a:rPr lang="ru-RU" altLang="en-US" smtClean="0"/>
              <a:pPr>
                <a:defRPr/>
              </a:pPr>
              <a:t>40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39972736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089F4-FC3C-48B6-8C08-3ABB56B8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Теми для обговорення на круглому столі: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E4BF15-EAAF-42C3-9498-43B4074A2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Як найкраще використовувати навчальну програму таким чином, щоб вона була ефективною для підвищення потенціалу експертів із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цифровізації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для підтримки жінок-підприємців у підвищенні їхньої стійкості?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Очікуваний вплив на бізнес жінок-підприємців.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Як це може допомогти організаціям та політикам покращити становище жінок-підприємців загалом та жінок, які опинилися у важкій життєвій ситуації, а також малого та середнього бізнесу загалом?</a:t>
            </a:r>
          </a:p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F7A70C-5329-4050-845B-3158CF08E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7E427-8B9B-4AD4-80DD-A47D2FA58A1E}" type="slidenum">
              <a:rPr lang="ru-RU" altLang="en-US" smtClean="0"/>
              <a:pPr>
                <a:defRPr/>
              </a:pPr>
              <a:t>41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7136769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0FD234-12C7-4E46-AF55-063038565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7E427-8B9B-4AD4-80DD-A47D2FA58A1E}" type="slidenum">
              <a:rPr lang="ru-RU" altLang="en-US" smtClean="0"/>
              <a:pPr>
                <a:defRPr/>
              </a:pPr>
              <a:t>42</a:t>
            </a:fld>
            <a:endParaRPr lang="ru-RU" alt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EBD431F-44C4-4110-9B11-79F3F6D98102}"/>
              </a:ext>
            </a:extLst>
          </p:cNvPr>
          <p:cNvSpPr/>
          <p:nvPr/>
        </p:nvSpPr>
        <p:spPr>
          <a:xfrm>
            <a:off x="2195736" y="1138411"/>
            <a:ext cx="65344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• Хто міг би очолити ініціативу щодо запровадження навчання на основі прототипу навчальної програми?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• Де можна знайти джерела фінансування програми навчання?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• Хто міг би допомогти у просуванні такого навчання?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• Як можна адаптувати програму навчання до місцевих потреб та обставин?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• Розстановка пріоритетів для ресурсів, щоб гарантувати стійкість програми.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• Як можна стандартизувати навчання тренерів та впровадження програми?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• Які інші зацікавлені сторони можуть бути залучені до реалізації та просування таких тренінгів?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• Як ми можемо охопити інші цільові групи?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• Чи вміють фахівці з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цифровізації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в цілому аналізувати бізнес-моделі своїх клієнтів із сегменту мікробізнесу та допомагати їм впроваджувати інновації на основі цифрових інструментів?</a:t>
            </a:r>
          </a:p>
        </p:txBody>
      </p:sp>
    </p:spTree>
    <p:extLst>
      <p:ext uri="{BB962C8B-B14F-4D97-AF65-F5344CB8AC3E}">
        <p14:creationId xmlns:p14="http://schemas.microsoft.com/office/powerpoint/2010/main" val="15620012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1C4CC1B-2F07-4EF0-AC58-55E60ED35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2B79E-D5D5-4540-835F-7BB048AB5AB1}" type="slidenum">
              <a:rPr lang="ru-RU" altLang="en-US" smtClean="0"/>
              <a:pPr>
                <a:defRPr/>
              </a:pPr>
              <a:t>43</a:t>
            </a:fld>
            <a:endParaRPr lang="ru-RU" altLang="en-US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1A2141F-49AF-4785-9F1B-1842EB35D872}"/>
              </a:ext>
            </a:extLst>
          </p:cNvPr>
          <p:cNvSpPr/>
          <p:nvPr/>
        </p:nvSpPr>
        <p:spPr>
          <a:xfrm>
            <a:off x="2339752" y="1268760"/>
            <a:ext cx="63468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• Чи можна вплинути на ринок на користь підприємств, очолюваних жінками, з невеликим бюджетом на цифровий маркетинг?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• Як включити в тренінги демонстрацію впливу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цифровізації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на збільшення доходів бізнесу, щоб підвищити мотивацію жінок до участі у тренінгах?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• Як зробити тренінги максимально ефективними для жінок-підприємців, яким часто важко поєднувати особисте та ділове життя, займаючи при цьому мінімум часу, включаючи поїздки?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• Як створити мережу для жінок-підприємців у режимі онлайн у рамках онлайн-тренінгів?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• Як ви вважаєте, чи можна адаптувати зміст тренінгів з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цифровізації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спеціально для потреб жінок-підприємців?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• Що ще ви вважаєте важливим і не охопленим?</a:t>
            </a:r>
          </a:p>
        </p:txBody>
      </p:sp>
    </p:spTree>
    <p:extLst>
      <p:ext uri="{BB962C8B-B14F-4D97-AF65-F5344CB8AC3E}">
        <p14:creationId xmlns:p14="http://schemas.microsoft.com/office/powerpoint/2010/main" val="11976444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654844"/>
            <a:ext cx="5832648" cy="5798492"/>
          </a:xfrm>
        </p:spPr>
        <p:txBody>
          <a:bodyPr/>
          <a:lstStyle/>
          <a:p>
            <a:pPr marL="469900" lvl="0" indent="-46990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</a:pPr>
            <a:r>
              <a:rPr lang="uk-UA" sz="4800" b="1" dirty="0">
                <a:solidFill>
                  <a:schemeClr val="accent1">
                    <a:lumMod val="50000"/>
                  </a:schemeClr>
                </a:solidFill>
              </a:rPr>
              <a:t>Дякую за увагу!</a:t>
            </a:r>
            <a:r>
              <a:rPr lang="ru-RU" altLang="en-US" sz="1800" kern="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 </a:t>
            </a:r>
            <a:br>
              <a:rPr lang="ru-RU" altLang="en-US" sz="1800" kern="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</a:br>
            <a:br>
              <a:rPr lang="ru-RU" altLang="en-US" sz="1800" kern="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</a:br>
            <a:br>
              <a:rPr lang="ru-RU" altLang="en-US" sz="1800" kern="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</a:br>
            <a:br>
              <a:rPr lang="ru-RU" altLang="en-US" sz="1800" kern="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</a:br>
            <a:r>
              <a:rPr lang="ru-RU" altLang="en-US" sz="2400" kern="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Кононенко Ігор</a:t>
            </a:r>
            <a:r>
              <a:rPr lang="en-US" altLang="en-US" sz="2400" kern="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 </a:t>
            </a:r>
            <a:r>
              <a:rPr lang="ru-RU" altLang="en-US" sz="2400" kern="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Володимирович,</a:t>
            </a:r>
            <a:br>
              <a:rPr lang="en-US" altLang="en-US" sz="2400" kern="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</a:br>
            <a:r>
              <a:rPr lang="ru-RU" altLang="en-US" sz="2400" kern="0" dirty="0" err="1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професор</a:t>
            </a:r>
            <a:r>
              <a:rPr lang="ru-RU" altLang="en-US" sz="2400" kern="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 </a:t>
            </a:r>
            <a:r>
              <a:rPr lang="ru-RU" altLang="en-US" sz="2400" kern="0" dirty="0" err="1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кафедри</a:t>
            </a:r>
            <a:r>
              <a:rPr lang="ru-RU" altLang="en-US" sz="2400" kern="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 </a:t>
            </a:r>
            <a:r>
              <a:rPr lang="ru-RU" altLang="en-US" sz="2400" kern="0" dirty="0" err="1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стратегічного</a:t>
            </a:r>
            <a:r>
              <a:rPr lang="ru-RU" altLang="en-US" sz="2400" kern="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 </a:t>
            </a:r>
            <a:r>
              <a:rPr lang="ru-RU" altLang="en-US" sz="2400" kern="0" dirty="0" err="1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управління</a:t>
            </a:r>
            <a:r>
              <a:rPr lang="ru-RU" altLang="en-US" sz="2400" kern="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 НТУ «ХПІ», </a:t>
            </a:r>
            <a:r>
              <a:rPr lang="ru-RU" altLang="en-US" sz="2400" kern="0" dirty="0" err="1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професор</a:t>
            </a:r>
            <a:r>
              <a:rPr lang="ru-RU" altLang="en-US" sz="2400" kern="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, доктор </a:t>
            </a:r>
            <a:r>
              <a:rPr lang="ru-RU" altLang="en-US" sz="2400" kern="0" dirty="0" err="1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технічних</a:t>
            </a:r>
            <a:r>
              <a:rPr lang="ru-RU" altLang="en-US" sz="2400" kern="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 наук, лауреат </a:t>
            </a:r>
            <a:r>
              <a:rPr lang="ru-RU" altLang="en-US" sz="2400" kern="0" dirty="0" err="1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Державної</a:t>
            </a:r>
            <a:r>
              <a:rPr lang="ru-RU" altLang="en-US" sz="2400" kern="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 </a:t>
            </a:r>
            <a:r>
              <a:rPr lang="ru-RU" altLang="en-US" sz="2400" kern="0" dirty="0" err="1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премії</a:t>
            </a:r>
            <a:r>
              <a:rPr lang="ru-RU" altLang="en-US" sz="2400" kern="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 </a:t>
            </a:r>
            <a:r>
              <a:rPr lang="ru-RU" altLang="en-US" sz="2400" kern="0" dirty="0" err="1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України</a:t>
            </a:r>
            <a:r>
              <a:rPr lang="ru-RU" altLang="en-US" sz="2400" kern="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 в </a:t>
            </a:r>
            <a:r>
              <a:rPr lang="ru-RU" altLang="en-US" sz="2400" kern="0" dirty="0" err="1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галузі</a:t>
            </a:r>
            <a:r>
              <a:rPr lang="ru-RU" altLang="en-US" sz="2400" kern="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 науки і </a:t>
            </a:r>
            <a:r>
              <a:rPr lang="ru-RU" altLang="en-US" sz="2400" kern="0" dirty="0" err="1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техніки</a:t>
            </a:r>
            <a:br>
              <a:rPr lang="ru-RU" altLang="en-US" sz="2400" kern="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</a:br>
            <a:br>
              <a:rPr lang="ru-RU" altLang="en-US" sz="2400" kern="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</a:br>
            <a:r>
              <a:rPr lang="ru-RU" altLang="en-US" sz="2400" kern="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тел.</a:t>
            </a:r>
            <a:r>
              <a:rPr lang="en-US" altLang="en-US" sz="2400" kern="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:</a:t>
            </a:r>
            <a:r>
              <a:rPr lang="ru-RU" altLang="en-US" sz="2400" kern="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 050-514-20-16</a:t>
            </a:r>
            <a:br>
              <a:rPr lang="en-US" altLang="en-US" sz="2400" kern="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</a:br>
            <a:br>
              <a:rPr lang="ru-RU" altLang="en-US" sz="2400" kern="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</a:br>
            <a:r>
              <a:rPr lang="en-US" altLang="en-US" sz="2400" kern="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E-mail: igorvkononenko@gmail.com</a:t>
            </a:r>
            <a:br>
              <a:rPr lang="ru-RU" altLang="en-US" sz="2400" kern="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</a:br>
            <a:endParaRPr lang="uk-U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7E427-8B9B-4AD4-80DD-A47D2FA58A1E}" type="slidenum">
              <a:rPr lang="ru-RU" altLang="en-US" smtClean="0"/>
              <a:pPr>
                <a:defRPr/>
              </a:pPr>
              <a:t>44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002895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488832" cy="1280890"/>
          </a:xfrm>
        </p:spPr>
        <p:txBody>
          <a:bodyPr/>
          <a:lstStyle/>
          <a:p>
            <a:pPr algn="ctr"/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Програма </a:t>
            </a:r>
            <a:b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«Інструменти цифрового підприємництва та підтримка жінок-підприємців»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00808"/>
            <a:ext cx="7920880" cy="4896544"/>
          </a:xfrm>
        </p:spPr>
        <p:txBody>
          <a:bodyPr/>
          <a:lstStyle/>
          <a:p>
            <a:r>
              <a:rPr lang="uk-UA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 програми: </a:t>
            </a:r>
            <a:r>
              <a:rPr lang="uk-UA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підготувати експертів для навчання жінок-підприємців найбільш ефективним інформаційним технологіям, які дозволять збільшити доходи бізнесу, зробити його більш прибутковим</a:t>
            </a:r>
          </a:p>
          <a:p>
            <a:r>
              <a:rPr lang="uk-UA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 курсу: </a:t>
            </a:r>
            <a:r>
              <a:rPr lang="uk-UA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тренінги</a:t>
            </a:r>
          </a:p>
          <a:p>
            <a:r>
              <a:rPr lang="uk-UA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Передбачувані експерти: </a:t>
            </a:r>
            <a:r>
              <a:rPr lang="uk-UA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фахівці, які володіють знаннями та навичками в галузі інформаційних технологій, мають досвід викладання в дорослій аудиторії</a:t>
            </a:r>
          </a:p>
          <a:p>
            <a:r>
              <a:rPr lang="uk-UA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Кінцеві користувачі програми: </a:t>
            </a:r>
            <a:r>
              <a:rPr lang="uk-UA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жінки-підприємці малого бізнесу, які мають освіту не нижче за середню, впевнено володіють смартфоном, мають навички роботи в Інтернеті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7E427-8B9B-4AD4-80DD-A47D2FA58A1E}" type="slidenum">
              <a:rPr lang="ru-RU" altLang="en-US" smtClean="0"/>
              <a:pPr>
                <a:defRPr/>
              </a:pPr>
              <a:t>5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4146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4183D6-ED0C-4121-ACA4-400F9253F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083183" cy="1280890"/>
          </a:xfrm>
        </p:spPr>
        <p:txBody>
          <a:bodyPr/>
          <a:lstStyle/>
          <a:p>
            <a:pPr algn="ctr"/>
            <a:r>
              <a:rPr lang="uk-UA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АКТУАЛЬНІСТЬ ЦИФРОВІЗАЦІЇ ДЛЯ ЖІНОК ПІДПРИЄМЦІВ МАЛОГО БІЗНЕСУ В УКРАЇНІ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40850A-7E91-411F-9B16-389F6D4E1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1" y="2133600"/>
            <a:ext cx="6842720" cy="3777622"/>
          </a:xfrm>
        </p:spPr>
        <p:txBody>
          <a:bodyPr/>
          <a:lstStyle/>
          <a:p>
            <a:pPr lvl="0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даними за 01.01.2020 в Україні налічувалося 851 107 жінок фізичних осіб-підприємців, що становило 46,5% від загальної кількості фізичних осіб-підприємців в країні *. </a:t>
            </a:r>
          </a:p>
          <a:p>
            <a:pPr lvl="0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останні роки частка жінок-підприємців в Україні зросла. Для порівняння за даними за 01.01.2016 в Україні жінки фізичні особи-підприємці становили 44,8%. </a:t>
            </a:r>
          </a:p>
          <a:p>
            <a:pPr lvl="0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Фізична особа підприємець - найпростіша і доступна форма суб'єкта господарської діяльності в Україні. Для цієї форми не передбачено установчих документів і стартового капіталу</a:t>
            </a:r>
          </a:p>
          <a:p>
            <a:pPr marL="0" lvl="0" indent="0">
              <a:buNone/>
            </a:pPr>
            <a:r>
              <a:rPr lang="uk-UA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Фопономіка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https://opendatabot.ua/open/foponomics </a:t>
            </a:r>
            <a:endParaRPr lang="uk-UA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B9B930-E1AB-4939-964B-6195E1671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7E427-8B9B-4AD4-80DD-A47D2FA58A1E}" type="slidenum">
              <a:rPr lang="ru-RU" altLang="en-US" smtClean="0"/>
              <a:pPr>
                <a:defRPr/>
              </a:pPr>
              <a:t>6</a:t>
            </a:fld>
            <a:endParaRPr lang="ru-RU" altLang="en-US" dirty="0"/>
          </a:p>
        </p:txBody>
      </p:sp>
      <p:pic>
        <p:nvPicPr>
          <p:cNvPr id="5" name="Picture 4" descr="Картинки по запросу &quot;актуальность png&quot;">
            <a:extLst>
              <a:ext uri="{FF2B5EF4-FFF2-40B4-BE49-F238E27FC236}">
                <a16:creationId xmlns:a16="http://schemas.microsoft.com/office/drawing/2014/main" id="{F79ABD44-32B2-4811-9F2C-A25E21488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909" y="143826"/>
            <a:ext cx="1090981" cy="124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242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3A02A-A0C9-402B-9B1F-B61D15C94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7" y="787400"/>
            <a:ext cx="3456384" cy="528415"/>
          </a:xfrm>
        </p:spPr>
        <p:txBody>
          <a:bodyPr/>
          <a:lstStyle/>
          <a:p>
            <a:pPr algn="ctr"/>
            <a:r>
              <a:rPr lang="uk-UA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ЦИФРОВА ЗРІЛІСТЬ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07358C-115D-41C3-8ECE-4B0143141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3284984"/>
            <a:ext cx="7344816" cy="3777622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даними дослідження цифрової зрілості малого бізнесу*, малі підприємства своїм внеском у відновлення економіки під час і після пандемії, можуть збільшити сукупний ВВП ринків на $ 2,3 трлн. 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ході дослідження 70% опитаних власників малих підприємств в період пандемії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прискорюють цифрові перетворення. Чим вище цифрова зрілість, тим швидше підприємства адаптуються до змін ринкової ситуації і нарощують виручку. Опитано 2000 малих підприємств.</a:t>
            </a:r>
          </a:p>
          <a:p>
            <a:pPr marL="0" indent="0">
              <a:buNone/>
            </a:pPr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Maturity of Small Businesses https://www.cisco.com/c/en/us/solutions/small-business/resource-center/ </a:t>
            </a:r>
            <a:endParaRPr lang="uk-UA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695656-EB95-4FB9-B1DD-479716BE4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7E427-8B9B-4AD4-80DD-A47D2FA58A1E}" type="slidenum">
              <a:rPr lang="ru-RU" altLang="en-US" smtClean="0"/>
              <a:pPr>
                <a:defRPr/>
              </a:pPr>
              <a:t>7</a:t>
            </a:fld>
            <a:endParaRPr lang="ru-RU" altLang="en-US" dirty="0"/>
          </a:p>
        </p:txBody>
      </p:sp>
      <p:pic>
        <p:nvPicPr>
          <p:cNvPr id="5" name="Picture 4" descr="Картинки по запросу &quot;digital   png&quot;">
            <a:extLst>
              <a:ext uri="{FF2B5EF4-FFF2-40B4-BE49-F238E27FC236}">
                <a16:creationId xmlns:a16="http://schemas.microsoft.com/office/drawing/2014/main" id="{0EA49C81-0F90-4240-8815-0B41C118D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16632"/>
            <a:ext cx="4139952" cy="291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748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7A4F9-40ED-465B-8885-C97BD12C8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026" y="983340"/>
            <a:ext cx="5976663" cy="71665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Nunito"/>
              </a:rPr>
              <a:t>ЕФЕКТ ЦИФРОВІЗАЦІЇ МАЛОГО БІЗНЕСУ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E60D52-9835-461C-A7D5-24DD3DADA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366" y="2276872"/>
            <a:ext cx="6880018" cy="3777622"/>
          </a:xfrm>
        </p:spPr>
        <p:txBody>
          <a:bodyPr/>
          <a:lstStyle/>
          <a:p>
            <a:pPr lvl="0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звіті, складеному компанією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IDC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досліджується ситуація на червень 2020 року в 8 країнах (США, Канада, Мексика, Бразилія, Чилі, Великобританія, Німеччина і Франція) з точки зору поточних проблем і можливостей малого бізнесу, а також кореляції між цифровою зрілістю і швидкістю відновлення. Завдяки прискореній цифровізації малого бізнесу загальний обсяг їх доходів може вирости на 5,5%</a:t>
            </a:r>
          </a:p>
          <a:p>
            <a:pPr lvl="0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Пандемія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лише підтвердила той факт, що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цифровізація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більше не є одним з варіантів вибору, вона є необхідність. Криза поглибила залежність малих підприємств від технологій і продемонструвала важливість цифровізації</a:t>
            </a:r>
            <a:endParaRPr lang="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1200" dirty="0">
                <a:solidFill>
                  <a:schemeClr val="tx1"/>
                </a:solidFill>
              </a:rPr>
              <a:t>International Data Corporation https://www.idc.com/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3BB160-F4F2-4EC4-8573-2C8BE52FD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7E427-8B9B-4AD4-80DD-A47D2FA58A1E}" type="slidenum">
              <a:rPr lang="ru-RU" altLang="en-US" smtClean="0"/>
              <a:pPr>
                <a:defRPr/>
              </a:pPr>
              <a:t>8</a:t>
            </a:fld>
            <a:endParaRPr lang="ru-RU" altLang="en-US" dirty="0"/>
          </a:p>
        </p:txBody>
      </p:sp>
      <p:pic>
        <p:nvPicPr>
          <p:cNvPr id="5" name="Picture 4" descr="Картинки по запросу &quot;profitpng&quot;">
            <a:extLst>
              <a:ext uri="{FF2B5EF4-FFF2-40B4-BE49-F238E27FC236}">
                <a16:creationId xmlns:a16="http://schemas.microsoft.com/office/drawing/2014/main" id="{132DB2F9-0A12-4B9C-9C01-032CFAB91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590095"/>
            <a:ext cx="807868" cy="107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070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046"/>
            <a:ext cx="8640960" cy="79208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Актуальність цифровізації  малого бізнесу</a:t>
            </a:r>
            <a:endParaRPr lang="ru-RU" sz="2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1914" y="590882"/>
            <a:ext cx="7812360" cy="4752528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uk-UA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Близько 45% опитаних власників малих підприємств у США, Канаді, Мексиці, Бразилії, Чилі, Великій Британії, Німеччині, Франції в червні 2020 вважали, що до 2021 року:</a:t>
            </a:r>
          </a:p>
          <a:p>
            <a:pPr lvl="0">
              <a:spcBef>
                <a:spcPts val="600"/>
              </a:spcBef>
            </a:pPr>
            <a:r>
              <a:rPr lang="uk-UA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більше 30% їхнього бізнесу буде оцифровізовано </a:t>
            </a:r>
          </a:p>
          <a:p>
            <a:pPr lvl="0">
              <a:spcBef>
                <a:spcPts val="600"/>
              </a:spcBef>
            </a:pPr>
            <a:r>
              <a:rPr lang="uk-UA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36% планують інвестувати у рішення, які допоможуть персоналу працювати віддалено</a:t>
            </a:r>
            <a:endParaRPr lang="ru-RU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uk-UA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33% вкладатимуть кошти у цифрові технології для нарощування онлайн-продажів</a:t>
            </a:r>
          </a:p>
          <a:p>
            <a:pPr lvl="0">
              <a:spcBef>
                <a:spcPts val="600"/>
              </a:spcBef>
            </a:pPr>
            <a:r>
              <a:rPr lang="uk-UA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32% малих підприємств планують розробити цифрову стратегію із чіткими бізнес-цілями </a:t>
            </a:r>
          </a:p>
          <a:p>
            <a:pPr>
              <a:spcBef>
                <a:spcPts val="600"/>
              </a:spcBef>
            </a:pPr>
            <a:r>
              <a:rPr lang="uk-UA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32% - інвестувати у фахівців та розвиток потрібних навичок</a:t>
            </a:r>
            <a:endParaRPr lang="uk-UA" sz="1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7E427-8B9B-4AD4-80DD-A47D2FA58A1E}" type="slidenum">
              <a:rPr lang="ru-RU" altLang="en-US" smtClean="0"/>
              <a:pPr>
                <a:defRPr/>
              </a:pPr>
              <a:t>9</a:t>
            </a:fld>
            <a:endParaRPr lang="ru-RU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93" r="28991"/>
          <a:stretch/>
        </p:blipFill>
        <p:spPr bwMode="auto">
          <a:xfrm>
            <a:off x="1885950" y="3956408"/>
            <a:ext cx="4990306" cy="290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35379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6530</TotalTime>
  <Words>2843</Words>
  <Application>Microsoft Office PowerPoint</Application>
  <PresentationFormat>Экран (4:3)</PresentationFormat>
  <Paragraphs>305</Paragraphs>
  <Slides>44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0" baseType="lpstr">
      <vt:lpstr>Arial</vt:lpstr>
      <vt:lpstr>Calibri</vt:lpstr>
      <vt:lpstr>Century Gothic</vt:lpstr>
      <vt:lpstr>Verdana</vt:lpstr>
      <vt:lpstr>Wingdings 3</vt:lpstr>
      <vt:lpstr>Легкий дым</vt:lpstr>
      <vt:lpstr>Круглий стіл Презентація та обговорення шляхів впровадження навчальної програми  «DIGI Women - Набір інструментів для тренерів» </vt:lpstr>
      <vt:lpstr>Мета круглого столу</vt:lpstr>
      <vt:lpstr>Проєкт DIGI-WOMEN </vt:lpstr>
      <vt:lpstr>Головні напрямки проєкту</vt:lpstr>
      <vt:lpstr>Програма  «Інструменти цифрового підприємництва та підтримка жінок-підприємців»</vt:lpstr>
      <vt:lpstr>АКТУАЛЬНІСТЬ ЦИФРОВІЗАЦІЇ ДЛЯ ЖІНОК ПІДПРИЄМЦІВ МАЛОГО БІЗНЕСУ В УКРАЇНІ</vt:lpstr>
      <vt:lpstr>ЦИФРОВА ЗРІЛІСТЬ</vt:lpstr>
      <vt:lpstr>ЕФЕКТ ЦИФРОВІЗАЦІЇ МАЛОГО БІЗНЕСУ</vt:lpstr>
      <vt:lpstr>Актуальність цифровізації  малого бізнесу</vt:lpstr>
      <vt:lpstr>ЦИФРОВІЗАЦІЯ В ПРОЄКТАХ</vt:lpstr>
      <vt:lpstr>ПЕРЕШКОДИ НА ШЛЯХУ ВЕДЕННЯ ВЛАСНОЇ ПІДПРИЄМНИЦЬКОЇ ДІЯЛЬНОСТІ В УКРАЇНІ</vt:lpstr>
      <vt:lpstr>ПРИЧИНИ, ЯКІ СТРИМУЮТЬ РОЗВИТОК</vt:lpstr>
      <vt:lpstr>Фактори важливості розробки навчальної програми</vt:lpstr>
      <vt:lpstr>Фактори важливості розробки навчальної програми</vt:lpstr>
      <vt:lpstr>ЗМІСТ НАВЧАЛЬНОЇ ПРОГРАМИ  </vt:lpstr>
      <vt:lpstr>ОБОВ’ЯЗКОВІ МОДУЛІ </vt:lpstr>
      <vt:lpstr>Зміст обов’язкового модуля Цифровізація як інструмент підвищення конкурентоспроможності підприємств, якими керують жінки </vt:lpstr>
      <vt:lpstr>Очікування від учасників модуля «Цифровізація як інструмент підвищення конкурентоспроможності підприємств, якими керують жінки»</vt:lpstr>
      <vt:lpstr>Зміст обов’язкового модуля Найбільш часто використовувані цифрові інструменти у практиці МСП  </vt:lpstr>
      <vt:lpstr>Очікування від учасників модуля  Найбільш часто використовувані цифрові інструменти у практиці МСП</vt:lpstr>
      <vt:lpstr>Зміст обов’язкового модуля  Канва бізнес-моделі (BMC – Business Model Canvas)  </vt:lpstr>
      <vt:lpstr>Зміст обов’язкового модуля Менеджмент та маркетинг на МСП </vt:lpstr>
      <vt:lpstr>ВИБІРКОВІ ТЕМАТИЧНІ МОДУЛІ </vt:lpstr>
      <vt:lpstr>Зміст модуля «Інноваційний процес - генерування та обґрунтування бізнес-ідей»</vt:lpstr>
      <vt:lpstr>Очікування від учасників модуля «Інноваційний процес - генерування та обґрунтування бізнес-ідей»</vt:lpstr>
      <vt:lpstr>Зміст модуля  «Розробка, розміщення, аналіз та просування веб-сайту»</vt:lpstr>
      <vt:lpstr>Очікування від учасників модуля  «Розробка, розміщення, аналіз та просування веб-сайту»</vt:lpstr>
      <vt:lpstr>Зміст модуля  «Маркетинг у соціальних мережах (SMM) та практичне використання соціальних мереж для потреб бізнесу»</vt:lpstr>
      <vt:lpstr>Очікування від учасників модуля  «Маркетинг у соціальних мережах (SMM) та практичне використання соціальних мереж для потреб бізнесу»</vt:lpstr>
      <vt:lpstr>Зміст модуля  «Впровадження цифрових технологій – приклад системи Bitrix24.CRM»</vt:lpstr>
      <vt:lpstr>Очікування від учасників модуля  «Впровадження цифрових технологій – приклад системи Bitrix24.CRM»</vt:lpstr>
      <vt:lpstr>Презентация PowerPoint</vt:lpstr>
      <vt:lpstr>Зміст модуля Успішне проєктування онлайн-тренінгів   </vt:lpstr>
      <vt:lpstr>Зміст модуля Розвиток м’яких та особистісних навичок для експертів із цифровізації    </vt:lpstr>
      <vt:lpstr>Зміст модуля Ефективні методи навчання жінок-підприємців    </vt:lpstr>
      <vt:lpstr>МЕТОДИ Й ІНСТРУМЕНТИ НАВЧАННЯ </vt:lpstr>
      <vt:lpstr>МЕТОДИ Й ІНСТРУМЕНТИ НАВЧАННЯ </vt:lpstr>
      <vt:lpstr>ОЦІНЮВАННЯ УЧАСНИКІВ ПРОГРАМИ «Інструменти цифрового підприємництва та підтримка жінок-підприємців»</vt:lpstr>
      <vt:lpstr>Після завершення програми експерти з цифровізації знатимуть про:</vt:lpstr>
      <vt:lpstr>Команда розробників програми від НТУ «ХПІ»</vt:lpstr>
      <vt:lpstr>Теми для обговорення на круглому столі: </vt:lpstr>
      <vt:lpstr>Презентация PowerPoint</vt:lpstr>
      <vt:lpstr>Презентация PowerPoint</vt:lpstr>
      <vt:lpstr>Дякую за увагу!     Кононенко Ігор Володимирович, професор кафедри стратегічного управління НТУ «ХПІ», професор, доктор технічних наук, лауреат Державної премії України в галузі науки і техніки  тел.: 050-514-20-16  E-mail: igorvkononenko@gmail.com 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Ігор Володимирович Кононенко</cp:lastModifiedBy>
  <cp:revision>279</cp:revision>
  <cp:lastPrinted>2019-12-06T09:22:04Z</cp:lastPrinted>
  <dcterms:created xsi:type="dcterms:W3CDTF">2001-12-31T21:23:37Z</dcterms:created>
  <dcterms:modified xsi:type="dcterms:W3CDTF">2022-01-21T10:40:43Z</dcterms:modified>
</cp:coreProperties>
</file>